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Roboto"/>
      <p:regular r:id="rId16"/>
      <p:bold r:id="rId17"/>
      <p:italic r:id="rId18"/>
      <p:boldItalic r:id="rId19"/>
    </p:embeddedFont>
    <p:embeddedFont>
      <p:font typeface="Poppins"/>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OpenSans-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Nerisa suggested edits: </a:t>
            </a:r>
            <a:br>
              <a:rPr lang="en-US"/>
            </a:br>
            <a:r>
              <a:rPr lang="en-US"/>
              <a:t>In 2017 Pinch Payments entered the payments ecosystem as a customer-focused alternative to established online payment options. By focusing on payment automation, and through a partnerships oriented growth plan, we have helped in excess of 1500 Australian businesses improve their cash flow.</a:t>
            </a:r>
            <a:endParaRPr/>
          </a:p>
          <a:p>
            <a:pPr indent="0" lvl="0" marL="0" rtl="0" algn="l">
              <a:lnSpc>
                <a:spcPct val="100000"/>
              </a:lnSpc>
              <a:spcBef>
                <a:spcPts val="0"/>
              </a:spcBef>
              <a:spcAft>
                <a:spcPts val="0"/>
              </a:spcAft>
              <a:buClr>
                <a:schemeClr val="dk1"/>
              </a:buClr>
              <a:buSzPts val="1100"/>
              <a:buFont typeface="Arial"/>
              <a:buNone/>
            </a:pPr>
            <a:r>
              <a:rPr lang="en-US"/>
              <a:t>As our business has grown, we have come to acknowledge the difficulty, expense, time, and resources needed to set up the necessary payment processes and realised the benefits we can not only provide to SMEs but more broadly to interested payments facilitators (payfacs). From acquiring platforms to end-to-end payments insight, Pinch now provides its same trusted service to businesses wishing to taking payments in their own right.</a:t>
            </a:r>
            <a:endParaRPr/>
          </a:p>
          <a:p>
            <a:pPr indent="0" lvl="0" marL="0" rtl="0" algn="l">
              <a:lnSpc>
                <a:spcPct val="100000"/>
              </a:lnSpc>
              <a:spcBef>
                <a:spcPts val="0"/>
              </a:spcBef>
              <a:spcAft>
                <a:spcPts val="0"/>
              </a:spcAft>
              <a:buClr>
                <a:schemeClr val="dk1"/>
              </a:buClr>
              <a:buSzPts val="1100"/>
              <a:buFont typeface="Arial"/>
              <a:buNone/>
            </a:pPr>
            <a:r>
              <a:rPr lang="en-US"/>
              <a:t>Introducing, Glassbox – Pinch for Payfacs. Glassbox will provide the next generation of Australian payfacs with a more guided path to establishment, streamlined day-to-day operations, and a packaged solution to help payfacs meet the necessary regulatory requirements to go from merchant on record to fully-fledged payfac. (edited)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241" name="Google Shape;24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166edb9ef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g22166edb9ef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6544a63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256544a63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1eccdcdf57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21eccdcdf57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166edb9ef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22166edb9ef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1eccdcdf57_0_2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21eccdcdf57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eccdcdf57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21eccdcdf57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27" name="Shape 27"/>
        <p:cNvGrpSpPr/>
        <p:nvPr/>
      </p:nvGrpSpPr>
      <p:grpSpPr>
        <a:xfrm>
          <a:off x="0" y="0"/>
          <a:ext cx="0" cy="0"/>
          <a:chOff x="0" y="0"/>
          <a:chExt cx="0" cy="0"/>
        </a:xfrm>
      </p:grpSpPr>
      <p:sp>
        <p:nvSpPr>
          <p:cNvPr id="28" name="Google Shape;28;p11"/>
          <p:cNvSpPr/>
          <p:nvPr>
            <p:ph idx="2" type="pic"/>
          </p:nvPr>
        </p:nvSpPr>
        <p:spPr>
          <a:xfrm>
            <a:off x="677863" y="1012825"/>
            <a:ext cx="2616200" cy="3352800"/>
          </a:xfrm>
          <a:prstGeom prst="rect">
            <a:avLst/>
          </a:prstGeom>
          <a:solidFill>
            <a:srgbClr val="F2F2F2"/>
          </a:solidFill>
          <a:ln>
            <a:noFill/>
          </a:ln>
        </p:spPr>
      </p:sp>
      <p:sp>
        <p:nvSpPr>
          <p:cNvPr id="29" name="Google Shape;29;p11"/>
          <p:cNvSpPr/>
          <p:nvPr>
            <p:ph idx="3" type="pic"/>
          </p:nvPr>
        </p:nvSpPr>
        <p:spPr>
          <a:xfrm>
            <a:off x="3727450" y="1012824"/>
            <a:ext cx="2616200" cy="5345113"/>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30" name="Shape 30"/>
        <p:cNvGrpSpPr/>
        <p:nvPr/>
      </p:nvGrpSpPr>
      <p:grpSpPr>
        <a:xfrm>
          <a:off x="0" y="0"/>
          <a:ext cx="0" cy="0"/>
          <a:chOff x="0" y="0"/>
          <a:chExt cx="0" cy="0"/>
        </a:xfrm>
      </p:grpSpPr>
      <p:sp>
        <p:nvSpPr>
          <p:cNvPr id="31" name="Google Shape;31;p12"/>
          <p:cNvSpPr/>
          <p:nvPr>
            <p:ph idx="2" type="pic"/>
          </p:nvPr>
        </p:nvSpPr>
        <p:spPr>
          <a:xfrm>
            <a:off x="0" y="-1"/>
            <a:ext cx="12192000" cy="378142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32" name="Shape 32"/>
        <p:cNvGrpSpPr/>
        <p:nvPr/>
      </p:nvGrpSpPr>
      <p:grpSpPr>
        <a:xfrm>
          <a:off x="0" y="0"/>
          <a:ext cx="0" cy="0"/>
          <a:chOff x="0" y="0"/>
          <a:chExt cx="0" cy="0"/>
        </a:xfrm>
      </p:grpSpPr>
      <p:sp>
        <p:nvSpPr>
          <p:cNvPr id="33" name="Google Shape;33;p13"/>
          <p:cNvSpPr/>
          <p:nvPr>
            <p:ph idx="2" type="pic"/>
          </p:nvPr>
        </p:nvSpPr>
        <p:spPr>
          <a:xfrm>
            <a:off x="7077074" y="0"/>
            <a:ext cx="5114925" cy="685800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spTree>
      <p:nvGrpSpPr>
        <p:cNvPr id="34" name="Shape 34"/>
        <p:cNvGrpSpPr/>
        <p:nvPr/>
      </p:nvGrpSpPr>
      <p:grpSpPr>
        <a:xfrm>
          <a:off x="0" y="0"/>
          <a:ext cx="0" cy="0"/>
          <a:chOff x="0" y="0"/>
          <a:chExt cx="0" cy="0"/>
        </a:xfrm>
      </p:grpSpPr>
      <p:sp>
        <p:nvSpPr>
          <p:cNvPr id="35" name="Google Shape;35;p14"/>
          <p:cNvSpPr/>
          <p:nvPr>
            <p:ph idx="2" type="pic"/>
          </p:nvPr>
        </p:nvSpPr>
        <p:spPr>
          <a:xfrm>
            <a:off x="677863" y="1163637"/>
            <a:ext cx="4716462" cy="1970087"/>
          </a:xfrm>
          <a:prstGeom prst="rect">
            <a:avLst/>
          </a:prstGeom>
          <a:solidFill>
            <a:srgbClr val="F2F2F2"/>
          </a:solidFill>
          <a:ln>
            <a:noFill/>
          </a:ln>
        </p:spPr>
      </p:sp>
      <p:sp>
        <p:nvSpPr>
          <p:cNvPr id="36" name="Google Shape;36;p14"/>
          <p:cNvSpPr/>
          <p:nvPr>
            <p:ph idx="3" type="pic"/>
          </p:nvPr>
        </p:nvSpPr>
        <p:spPr>
          <a:xfrm>
            <a:off x="677863" y="3892549"/>
            <a:ext cx="4716462" cy="2005014"/>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spTree>
      <p:nvGrpSpPr>
        <p:cNvPr id="37" name="Shape 37"/>
        <p:cNvGrpSpPr/>
        <p:nvPr/>
      </p:nvGrpSpPr>
      <p:grpSpPr>
        <a:xfrm>
          <a:off x="0" y="0"/>
          <a:ext cx="0" cy="0"/>
          <a:chOff x="0" y="0"/>
          <a:chExt cx="0" cy="0"/>
        </a:xfrm>
      </p:grpSpPr>
      <p:sp>
        <p:nvSpPr>
          <p:cNvPr id="38" name="Google Shape;38;p15"/>
          <p:cNvSpPr/>
          <p:nvPr>
            <p:ph idx="2" type="pic"/>
          </p:nvPr>
        </p:nvSpPr>
        <p:spPr>
          <a:xfrm>
            <a:off x="5422900" y="0"/>
            <a:ext cx="6769100" cy="3403600"/>
          </a:xfrm>
          <a:prstGeom prst="rect">
            <a:avLst/>
          </a:prstGeom>
          <a:solidFill>
            <a:srgbClr val="F2F2F2"/>
          </a:solidFill>
          <a:ln>
            <a:noFill/>
          </a:ln>
        </p:spPr>
      </p:sp>
      <p:sp>
        <p:nvSpPr>
          <p:cNvPr id="39" name="Google Shape;39;p15"/>
          <p:cNvSpPr/>
          <p:nvPr>
            <p:ph idx="3" type="pic"/>
          </p:nvPr>
        </p:nvSpPr>
        <p:spPr>
          <a:xfrm>
            <a:off x="677862" y="3883024"/>
            <a:ext cx="4186237" cy="2454275"/>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40" name="Shape 40"/>
        <p:cNvGrpSpPr/>
        <p:nvPr/>
      </p:nvGrpSpPr>
      <p:grpSpPr>
        <a:xfrm>
          <a:off x="0" y="0"/>
          <a:ext cx="0" cy="0"/>
          <a:chOff x="0" y="0"/>
          <a:chExt cx="0" cy="0"/>
        </a:xfrm>
      </p:grpSpPr>
      <p:sp>
        <p:nvSpPr>
          <p:cNvPr id="41" name="Google Shape;41;p16"/>
          <p:cNvSpPr/>
          <p:nvPr>
            <p:ph idx="2" type="pic"/>
          </p:nvPr>
        </p:nvSpPr>
        <p:spPr>
          <a:xfrm>
            <a:off x="0" y="-8149"/>
            <a:ext cx="12192000" cy="3780774"/>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42" name="Shape 42"/>
        <p:cNvGrpSpPr/>
        <p:nvPr/>
      </p:nvGrpSpPr>
      <p:grpSpPr>
        <a:xfrm>
          <a:off x="0" y="0"/>
          <a:ext cx="0" cy="0"/>
          <a:chOff x="0" y="0"/>
          <a:chExt cx="0" cy="0"/>
        </a:xfrm>
      </p:grpSpPr>
      <p:sp>
        <p:nvSpPr>
          <p:cNvPr id="43" name="Google Shape;43;p17"/>
          <p:cNvSpPr/>
          <p:nvPr>
            <p:ph idx="2" type="pic"/>
          </p:nvPr>
        </p:nvSpPr>
        <p:spPr>
          <a:xfrm>
            <a:off x="0" y="0"/>
            <a:ext cx="6108700" cy="6858000"/>
          </a:xfrm>
          <a:prstGeom prst="flowChartDelay">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44" name="Shape 44"/>
        <p:cNvGrpSpPr/>
        <p:nvPr/>
      </p:nvGrpSpPr>
      <p:grpSpPr>
        <a:xfrm>
          <a:off x="0" y="0"/>
          <a:ext cx="0" cy="0"/>
          <a:chOff x="0" y="0"/>
          <a:chExt cx="0" cy="0"/>
        </a:xfrm>
      </p:grpSpPr>
      <p:sp>
        <p:nvSpPr>
          <p:cNvPr id="45" name="Google Shape;45;p18"/>
          <p:cNvSpPr/>
          <p:nvPr>
            <p:ph idx="2" type="pic"/>
          </p:nvPr>
        </p:nvSpPr>
        <p:spPr>
          <a:xfrm>
            <a:off x="0" y="0"/>
            <a:ext cx="12192000" cy="6858000"/>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46" name="Shape 46"/>
        <p:cNvGrpSpPr/>
        <p:nvPr/>
      </p:nvGrpSpPr>
      <p:grpSpPr>
        <a:xfrm>
          <a:off x="0" y="0"/>
          <a:ext cx="0" cy="0"/>
          <a:chOff x="0" y="0"/>
          <a:chExt cx="0" cy="0"/>
        </a:xfrm>
      </p:grpSpPr>
      <p:sp>
        <p:nvSpPr>
          <p:cNvPr id="47" name="Google Shape;47;p19"/>
          <p:cNvSpPr/>
          <p:nvPr>
            <p:ph idx="2" type="pic"/>
          </p:nvPr>
        </p:nvSpPr>
        <p:spPr>
          <a:xfrm>
            <a:off x="1431925" y="1162049"/>
            <a:ext cx="2292350" cy="4989513"/>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Slide">
  <p:cSld name="18_Title Slide">
    <p:spTree>
      <p:nvGrpSpPr>
        <p:cNvPr id="48" name="Shape 48"/>
        <p:cNvGrpSpPr/>
        <p:nvPr/>
      </p:nvGrpSpPr>
      <p:grpSpPr>
        <a:xfrm>
          <a:off x="0" y="0"/>
          <a:ext cx="0" cy="0"/>
          <a:chOff x="0" y="0"/>
          <a:chExt cx="0" cy="0"/>
        </a:xfrm>
      </p:grpSpPr>
      <p:sp>
        <p:nvSpPr>
          <p:cNvPr id="49" name="Google Shape;49;p20"/>
          <p:cNvSpPr/>
          <p:nvPr>
            <p:ph idx="2" type="pic"/>
          </p:nvPr>
        </p:nvSpPr>
        <p:spPr>
          <a:xfrm>
            <a:off x="7235825" y="1268413"/>
            <a:ext cx="3511550" cy="7643812"/>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 name="Shape 7"/>
        <p:cNvGrpSpPr/>
        <p:nvPr/>
      </p:nvGrpSpPr>
      <p:grpSpPr>
        <a:xfrm>
          <a:off x="0" y="0"/>
          <a:ext cx="0" cy="0"/>
          <a:chOff x="0" y="0"/>
          <a:chExt cx="0" cy="0"/>
        </a:xfrm>
      </p:grpSpPr>
      <p:sp>
        <p:nvSpPr>
          <p:cNvPr id="8" name="Google Shape;8;p3"/>
          <p:cNvSpPr/>
          <p:nvPr>
            <p:ph idx="2" type="pic"/>
          </p:nvPr>
        </p:nvSpPr>
        <p:spPr>
          <a:xfrm>
            <a:off x="0" y="0"/>
            <a:ext cx="4165600" cy="6858000"/>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Slide">
  <p:cSld name="19_Title Slide">
    <p:spTree>
      <p:nvGrpSpPr>
        <p:cNvPr id="50" name="Shape 50"/>
        <p:cNvGrpSpPr/>
        <p:nvPr/>
      </p:nvGrpSpPr>
      <p:grpSpPr>
        <a:xfrm>
          <a:off x="0" y="0"/>
          <a:ext cx="0" cy="0"/>
          <a:chOff x="0" y="0"/>
          <a:chExt cx="0" cy="0"/>
        </a:xfrm>
      </p:grpSpPr>
      <p:sp>
        <p:nvSpPr>
          <p:cNvPr id="51" name="Google Shape;51;p21"/>
          <p:cNvSpPr/>
          <p:nvPr>
            <p:ph idx="2" type="pic"/>
          </p:nvPr>
        </p:nvSpPr>
        <p:spPr>
          <a:xfrm>
            <a:off x="-1058863" y="1620838"/>
            <a:ext cx="6272213" cy="414655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52" name="Shape 52"/>
        <p:cNvGrpSpPr/>
        <p:nvPr/>
      </p:nvGrpSpPr>
      <p:grpSpPr>
        <a:xfrm>
          <a:off x="0" y="0"/>
          <a:ext cx="0" cy="0"/>
          <a:chOff x="0" y="0"/>
          <a:chExt cx="0" cy="0"/>
        </a:xfrm>
      </p:grpSpPr>
      <p:sp>
        <p:nvSpPr>
          <p:cNvPr id="53" name="Google Shape;53;p22"/>
          <p:cNvSpPr/>
          <p:nvPr>
            <p:ph idx="2" type="pic"/>
          </p:nvPr>
        </p:nvSpPr>
        <p:spPr>
          <a:xfrm>
            <a:off x="830263" y="2095499"/>
            <a:ext cx="4127500" cy="2295525"/>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54" name="Shape 54"/>
        <p:cNvGrpSpPr/>
        <p:nvPr/>
      </p:nvGrpSpPr>
      <p:grpSpPr>
        <a:xfrm>
          <a:off x="0" y="0"/>
          <a:ext cx="0" cy="0"/>
          <a:chOff x="0" y="0"/>
          <a:chExt cx="0" cy="0"/>
        </a:xfrm>
      </p:grpSpPr>
      <p:sp>
        <p:nvSpPr>
          <p:cNvPr id="55" name="Google Shape;55;p23"/>
          <p:cNvSpPr/>
          <p:nvPr>
            <p:ph idx="2" type="pic"/>
          </p:nvPr>
        </p:nvSpPr>
        <p:spPr>
          <a:xfrm>
            <a:off x="3714750" y="2981324"/>
            <a:ext cx="4762500" cy="2995613"/>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 name="Shape 9"/>
        <p:cNvGrpSpPr/>
        <p:nvPr/>
      </p:nvGrpSpPr>
      <p:grpSpPr>
        <a:xfrm>
          <a:off x="0" y="0"/>
          <a:ext cx="0" cy="0"/>
          <a:chOff x="0" y="0"/>
          <a:chExt cx="0" cy="0"/>
        </a:xfrm>
      </p:grpSpPr>
      <p:sp>
        <p:nvSpPr>
          <p:cNvPr id="10" name="Google Shape;10;p4"/>
          <p:cNvSpPr/>
          <p:nvPr>
            <p:ph idx="2" type="pic"/>
          </p:nvPr>
        </p:nvSpPr>
        <p:spPr>
          <a:xfrm>
            <a:off x="660399" y="1146174"/>
            <a:ext cx="4422775" cy="2968625"/>
          </a:xfrm>
          <a:prstGeom prst="rect">
            <a:avLst/>
          </a:prstGeom>
          <a:solidFill>
            <a:srgbClr val="F2F2F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1" name="Shape 11"/>
        <p:cNvGrpSpPr/>
        <p:nvPr/>
      </p:nvGrpSpPr>
      <p:grpSpPr>
        <a:xfrm>
          <a:off x="0" y="0"/>
          <a:ext cx="0" cy="0"/>
          <a:chOff x="0" y="0"/>
          <a:chExt cx="0" cy="0"/>
        </a:xfrm>
      </p:grpSpPr>
      <p:sp>
        <p:nvSpPr>
          <p:cNvPr id="12" name="Google Shape;12;p5"/>
          <p:cNvSpPr/>
          <p:nvPr>
            <p:ph idx="2" type="pic"/>
          </p:nvPr>
        </p:nvSpPr>
        <p:spPr>
          <a:xfrm>
            <a:off x="6559550" y="1169988"/>
            <a:ext cx="4833938" cy="5129212"/>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3" name="Shape 13"/>
        <p:cNvGrpSpPr/>
        <p:nvPr/>
      </p:nvGrpSpPr>
      <p:grpSpPr>
        <a:xfrm>
          <a:off x="0" y="0"/>
          <a:ext cx="0" cy="0"/>
          <a:chOff x="0" y="0"/>
          <a:chExt cx="0" cy="0"/>
        </a:xfrm>
      </p:grpSpPr>
      <p:sp>
        <p:nvSpPr>
          <p:cNvPr id="14" name="Google Shape;14;p6"/>
          <p:cNvSpPr/>
          <p:nvPr>
            <p:ph idx="2" type="pic"/>
          </p:nvPr>
        </p:nvSpPr>
        <p:spPr>
          <a:xfrm>
            <a:off x="677862" y="1078648"/>
            <a:ext cx="5430837" cy="2604351"/>
          </a:xfrm>
          <a:prstGeom prst="rect">
            <a:avLst/>
          </a:prstGeom>
          <a:solidFill>
            <a:srgbClr val="F2F2F2"/>
          </a:solidFill>
          <a:ln>
            <a:noFill/>
          </a:ln>
        </p:spPr>
      </p:sp>
      <p:sp>
        <p:nvSpPr>
          <p:cNvPr id="15" name="Google Shape;15;p6"/>
          <p:cNvSpPr/>
          <p:nvPr>
            <p:ph idx="3" type="pic"/>
          </p:nvPr>
        </p:nvSpPr>
        <p:spPr>
          <a:xfrm>
            <a:off x="6108698" y="3682998"/>
            <a:ext cx="5405439" cy="2605087"/>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6" name="Shape 16"/>
        <p:cNvGrpSpPr/>
        <p:nvPr/>
      </p:nvGrpSpPr>
      <p:grpSpPr>
        <a:xfrm>
          <a:off x="0" y="0"/>
          <a:ext cx="0" cy="0"/>
          <a:chOff x="0" y="0"/>
          <a:chExt cx="0" cy="0"/>
        </a:xfrm>
      </p:grpSpPr>
      <p:sp>
        <p:nvSpPr>
          <p:cNvPr id="17" name="Google Shape;17;p7"/>
          <p:cNvSpPr/>
          <p:nvPr>
            <p:ph idx="2" type="pic"/>
          </p:nvPr>
        </p:nvSpPr>
        <p:spPr>
          <a:xfrm>
            <a:off x="8351838" y="0"/>
            <a:ext cx="3840162" cy="6858000"/>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8" name="Shape 18"/>
        <p:cNvGrpSpPr/>
        <p:nvPr/>
      </p:nvGrpSpPr>
      <p:grpSpPr>
        <a:xfrm>
          <a:off x="0" y="0"/>
          <a:ext cx="0" cy="0"/>
          <a:chOff x="0" y="0"/>
          <a:chExt cx="0" cy="0"/>
        </a:xfrm>
      </p:grpSpPr>
      <p:sp>
        <p:nvSpPr>
          <p:cNvPr id="19" name="Google Shape;19;p8"/>
          <p:cNvSpPr/>
          <p:nvPr>
            <p:ph idx="2" type="pic"/>
          </p:nvPr>
        </p:nvSpPr>
        <p:spPr>
          <a:xfrm>
            <a:off x="677862" y="2274887"/>
            <a:ext cx="3221037" cy="2333625"/>
          </a:xfrm>
          <a:prstGeom prst="rect">
            <a:avLst/>
          </a:prstGeom>
          <a:solidFill>
            <a:srgbClr val="F2F2F2"/>
          </a:solidFill>
          <a:ln>
            <a:noFill/>
          </a:ln>
        </p:spPr>
      </p:sp>
      <p:sp>
        <p:nvSpPr>
          <p:cNvPr id="20" name="Google Shape;20;p8"/>
          <p:cNvSpPr/>
          <p:nvPr>
            <p:ph idx="3" type="pic"/>
          </p:nvPr>
        </p:nvSpPr>
        <p:spPr>
          <a:xfrm>
            <a:off x="4486273" y="2302658"/>
            <a:ext cx="3219451" cy="2305853"/>
          </a:xfrm>
          <a:prstGeom prst="rect">
            <a:avLst/>
          </a:prstGeom>
          <a:solidFill>
            <a:srgbClr val="F2F2F2"/>
          </a:solidFill>
          <a:ln>
            <a:noFill/>
          </a:ln>
        </p:spPr>
      </p:sp>
      <p:sp>
        <p:nvSpPr>
          <p:cNvPr id="21" name="Google Shape;21;p8"/>
          <p:cNvSpPr/>
          <p:nvPr>
            <p:ph idx="4" type="pic"/>
          </p:nvPr>
        </p:nvSpPr>
        <p:spPr>
          <a:xfrm>
            <a:off x="8293096" y="2274887"/>
            <a:ext cx="3221041" cy="2333624"/>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22" name="Shape 22"/>
        <p:cNvGrpSpPr/>
        <p:nvPr/>
      </p:nvGrpSpPr>
      <p:grpSpPr>
        <a:xfrm>
          <a:off x="0" y="0"/>
          <a:ext cx="0" cy="0"/>
          <a:chOff x="0" y="0"/>
          <a:chExt cx="0" cy="0"/>
        </a:xfrm>
      </p:grpSpPr>
      <p:sp>
        <p:nvSpPr>
          <p:cNvPr id="23" name="Google Shape;23;p9"/>
          <p:cNvSpPr/>
          <p:nvPr>
            <p:ph idx="2" type="pic"/>
          </p:nvPr>
        </p:nvSpPr>
        <p:spPr>
          <a:xfrm>
            <a:off x="5929313" y="0"/>
            <a:ext cx="6262687" cy="6858000"/>
          </a:xfrm>
          <a:prstGeom prst="parallelogram">
            <a:avLst>
              <a:gd fmla="val 45920" name="adj"/>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24" name="Shape 24"/>
        <p:cNvGrpSpPr/>
        <p:nvPr/>
      </p:nvGrpSpPr>
      <p:grpSpPr>
        <a:xfrm>
          <a:off x="0" y="0"/>
          <a:ext cx="0" cy="0"/>
          <a:chOff x="0" y="0"/>
          <a:chExt cx="0" cy="0"/>
        </a:xfrm>
      </p:grpSpPr>
      <p:sp>
        <p:nvSpPr>
          <p:cNvPr id="25" name="Google Shape;25;p10"/>
          <p:cNvSpPr/>
          <p:nvPr>
            <p:ph idx="2" type="pic"/>
          </p:nvPr>
        </p:nvSpPr>
        <p:spPr>
          <a:xfrm>
            <a:off x="677863" y="1078648"/>
            <a:ext cx="1975040" cy="5118951"/>
          </a:xfrm>
          <a:prstGeom prst="rect">
            <a:avLst/>
          </a:prstGeom>
          <a:solidFill>
            <a:srgbClr val="F2F2F2"/>
          </a:solidFill>
          <a:ln>
            <a:noFill/>
          </a:ln>
        </p:spPr>
      </p:sp>
      <p:sp>
        <p:nvSpPr>
          <p:cNvPr id="26" name="Google Shape;26;p10"/>
          <p:cNvSpPr/>
          <p:nvPr>
            <p:ph idx="3" type="pic"/>
          </p:nvPr>
        </p:nvSpPr>
        <p:spPr>
          <a:xfrm>
            <a:off x="3359150" y="1078649"/>
            <a:ext cx="1975040" cy="511895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jpg"/><Relationship Id="rId4" Type="http://schemas.openxmlformats.org/officeDocument/2006/relationships/image" Target="../media/image12.png"/><Relationship Id="rId5" Type="http://schemas.openxmlformats.org/officeDocument/2006/relationships/image" Target="../media/image5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4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6.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0"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25.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20.png"/><Relationship Id="rId8"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4.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23.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30.png"/><Relationship Id="rId13" Type="http://schemas.openxmlformats.org/officeDocument/2006/relationships/image" Target="../media/image21.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image" Target="../media/image6.png"/><Relationship Id="rId15" Type="http://schemas.openxmlformats.org/officeDocument/2006/relationships/image" Target="../media/image13.png"/><Relationship Id="rId14" Type="http://schemas.openxmlformats.org/officeDocument/2006/relationships/image" Target="../media/image11.png"/><Relationship Id="rId17" Type="http://schemas.openxmlformats.org/officeDocument/2006/relationships/image" Target="../media/image34.png"/><Relationship Id="rId16"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7.jpg"/><Relationship Id="rId7" Type="http://schemas.openxmlformats.org/officeDocument/2006/relationships/image" Target="../media/image1.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3.jpg"/><Relationship Id="rId4" Type="http://schemas.openxmlformats.org/officeDocument/2006/relationships/image" Target="../media/image14.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0" Type="http://schemas.openxmlformats.org/officeDocument/2006/relationships/image" Target="../media/image37.png"/><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8.jpg"/><Relationship Id="rId4" Type="http://schemas.openxmlformats.org/officeDocument/2006/relationships/image" Target="../media/image12.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7.jpg"/><Relationship Id="rId4" Type="http://schemas.openxmlformats.org/officeDocument/2006/relationships/image" Target="../media/image12.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5.jpg"/><Relationship Id="rId4" Type="http://schemas.openxmlformats.org/officeDocument/2006/relationships/image" Target="../media/image12.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4"/>
          <p:cNvPicPr preferRelativeResize="0"/>
          <p:nvPr/>
        </p:nvPicPr>
        <p:blipFill rotWithShape="1">
          <a:blip r:embed="rId3">
            <a:alphaModFix/>
          </a:blip>
          <a:srcRect b="15604" l="0" r="0" t="0"/>
          <a:stretch/>
        </p:blipFill>
        <p:spPr>
          <a:xfrm flipH="1" rot="10800000">
            <a:off x="0" y="0"/>
            <a:ext cx="12192000" cy="6857999"/>
          </a:xfrm>
          <a:prstGeom prst="rect">
            <a:avLst/>
          </a:prstGeom>
          <a:noFill/>
          <a:ln>
            <a:noFill/>
          </a:ln>
        </p:spPr>
      </p:pic>
      <p:grpSp>
        <p:nvGrpSpPr>
          <p:cNvPr id="61" name="Google Shape;61;p24"/>
          <p:cNvGrpSpPr/>
          <p:nvPr/>
        </p:nvGrpSpPr>
        <p:grpSpPr>
          <a:xfrm>
            <a:off x="9229175" y="367850"/>
            <a:ext cx="2372475" cy="489900"/>
            <a:chOff x="7864550" y="379500"/>
            <a:chExt cx="2372475" cy="489900"/>
          </a:xfrm>
        </p:grpSpPr>
        <p:pic>
          <p:nvPicPr>
            <p:cNvPr id="62" name="Google Shape;62;p24"/>
            <p:cNvPicPr preferRelativeResize="0"/>
            <p:nvPr/>
          </p:nvPicPr>
          <p:blipFill>
            <a:blip r:embed="rId4">
              <a:alphaModFix/>
            </a:blip>
            <a:stretch>
              <a:fillRect/>
            </a:stretch>
          </p:blipFill>
          <p:spPr>
            <a:xfrm>
              <a:off x="8883525" y="456088"/>
              <a:ext cx="1353500" cy="336725"/>
            </a:xfrm>
            <a:prstGeom prst="rect">
              <a:avLst/>
            </a:prstGeom>
            <a:noFill/>
            <a:ln>
              <a:noFill/>
            </a:ln>
          </p:spPr>
        </p:pic>
        <p:sp>
          <p:nvSpPr>
            <p:cNvPr id="63" name="Google Shape;63;p24"/>
            <p:cNvSpPr txBox="1"/>
            <p:nvPr/>
          </p:nvSpPr>
          <p:spPr>
            <a:xfrm>
              <a:off x="7864550" y="379500"/>
              <a:ext cx="10848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2400">
                  <a:solidFill>
                    <a:schemeClr val="lt1"/>
                  </a:solidFill>
                  <a:latin typeface="Poppins"/>
                  <a:ea typeface="Poppins"/>
                  <a:cs typeface="Poppins"/>
                  <a:sym typeface="Poppins"/>
                </a:rPr>
                <a:t>⚡ by</a:t>
              </a:r>
              <a:endParaRPr b="0" i="0" sz="2400" u="none" cap="none" strike="noStrike">
                <a:solidFill>
                  <a:schemeClr val="lt1"/>
                </a:solidFill>
                <a:latin typeface="Poppins"/>
                <a:ea typeface="Poppins"/>
                <a:cs typeface="Poppins"/>
                <a:sym typeface="Poppins"/>
              </a:endParaRPr>
            </a:p>
          </p:txBody>
        </p:sp>
      </p:grpSp>
      <p:sp>
        <p:nvSpPr>
          <p:cNvPr id="64" name="Google Shape;64;p24"/>
          <p:cNvSpPr txBox="1"/>
          <p:nvPr/>
        </p:nvSpPr>
        <p:spPr>
          <a:xfrm>
            <a:off x="851425" y="5438113"/>
            <a:ext cx="70329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2400">
                <a:solidFill>
                  <a:schemeClr val="lt1"/>
                </a:solidFill>
                <a:latin typeface="Poppins"/>
                <a:ea typeface="Poppins"/>
                <a:cs typeface="Poppins"/>
                <a:sym typeface="Poppins"/>
              </a:rPr>
              <a:t>Advanced </a:t>
            </a:r>
            <a:r>
              <a:rPr lang="en-US" sz="2400">
                <a:solidFill>
                  <a:schemeClr val="lt1"/>
                </a:solidFill>
                <a:latin typeface="Poppins"/>
                <a:ea typeface="Poppins"/>
                <a:cs typeface="Poppins"/>
                <a:sym typeface="Poppins"/>
              </a:rPr>
              <a:t>Merchant Management</a:t>
            </a:r>
            <a:endParaRPr i="0" sz="2400" u="none" cap="none" strike="noStrike">
              <a:solidFill>
                <a:schemeClr val="lt1"/>
              </a:solidFill>
              <a:latin typeface="Poppins"/>
              <a:ea typeface="Poppins"/>
              <a:cs typeface="Poppins"/>
              <a:sym typeface="Poppins"/>
            </a:endParaRPr>
          </a:p>
        </p:txBody>
      </p:sp>
      <p:sp>
        <p:nvSpPr>
          <p:cNvPr id="65" name="Google Shape;65;p24"/>
          <p:cNvSpPr txBox="1"/>
          <p:nvPr/>
        </p:nvSpPr>
        <p:spPr>
          <a:xfrm>
            <a:off x="2029538" y="4161040"/>
            <a:ext cx="70329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6200">
                <a:solidFill>
                  <a:srgbClr val="F2F2F2"/>
                </a:solidFill>
                <a:latin typeface="Poppins"/>
                <a:ea typeface="Poppins"/>
                <a:cs typeface="Poppins"/>
                <a:sym typeface="Poppins"/>
              </a:rPr>
              <a:t>Glass</a:t>
            </a:r>
            <a:r>
              <a:rPr lang="en-US" sz="6200">
                <a:solidFill>
                  <a:srgbClr val="F2F2F2"/>
                </a:solidFill>
                <a:latin typeface="Poppins"/>
                <a:ea typeface="Poppins"/>
                <a:cs typeface="Poppins"/>
                <a:sym typeface="Poppins"/>
              </a:rPr>
              <a:t>Box</a:t>
            </a:r>
            <a:endParaRPr b="0" i="0" sz="6200" u="none" cap="none" strike="noStrike">
              <a:solidFill>
                <a:srgbClr val="F2F2F2"/>
              </a:solidFill>
              <a:latin typeface="Poppins"/>
              <a:ea typeface="Poppins"/>
              <a:cs typeface="Poppins"/>
              <a:sym typeface="Poppins"/>
            </a:endParaRPr>
          </a:p>
        </p:txBody>
      </p:sp>
      <p:sp>
        <p:nvSpPr>
          <p:cNvPr id="66" name="Google Shape;66;p24"/>
          <p:cNvSpPr txBox="1"/>
          <p:nvPr/>
        </p:nvSpPr>
        <p:spPr>
          <a:xfrm>
            <a:off x="872654" y="592802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lt1"/>
                </a:solidFill>
                <a:latin typeface="Poppins"/>
                <a:ea typeface="Poppins"/>
                <a:cs typeface="Poppins"/>
                <a:sym typeface="Poppins"/>
              </a:rPr>
              <a:t>OCT </a:t>
            </a:r>
            <a:r>
              <a:rPr b="1" lang="en-US" sz="1200">
                <a:solidFill>
                  <a:schemeClr val="lt1"/>
                </a:solidFill>
                <a:latin typeface="Poppins"/>
                <a:ea typeface="Poppins"/>
                <a:cs typeface="Poppins"/>
                <a:sym typeface="Poppins"/>
              </a:rPr>
              <a:t>2023</a:t>
            </a:r>
            <a:r>
              <a:rPr b="1" i="0" lang="en-US" sz="1200" u="none" cap="none" strike="noStrike">
                <a:solidFill>
                  <a:schemeClr val="lt1"/>
                </a:solidFill>
                <a:latin typeface="Poppins"/>
                <a:ea typeface="Poppins"/>
                <a:cs typeface="Poppins"/>
                <a:sym typeface="Poppins"/>
              </a:rPr>
              <a:t> </a:t>
            </a:r>
            <a:r>
              <a:rPr lang="en-US" sz="1200">
                <a:solidFill>
                  <a:schemeClr val="lt1"/>
                </a:solidFill>
                <a:latin typeface="Poppins"/>
                <a:ea typeface="Poppins"/>
                <a:cs typeface="Poppins"/>
                <a:sym typeface="Poppins"/>
              </a:rPr>
              <a:t>V2.3</a:t>
            </a:r>
            <a:endParaRPr b="0" i="0" sz="1200" u="none" cap="none" strike="noStrike">
              <a:solidFill>
                <a:schemeClr val="lt1"/>
              </a:solidFill>
              <a:latin typeface="Poppins"/>
              <a:ea typeface="Poppins"/>
              <a:cs typeface="Poppins"/>
              <a:sym typeface="Poppins"/>
            </a:endParaRPr>
          </a:p>
        </p:txBody>
      </p:sp>
      <p:pic>
        <p:nvPicPr>
          <p:cNvPr id="67" name="Google Shape;67;p24"/>
          <p:cNvPicPr preferRelativeResize="0"/>
          <p:nvPr/>
        </p:nvPicPr>
        <p:blipFill>
          <a:blip r:embed="rId5">
            <a:alphaModFix/>
          </a:blip>
          <a:stretch>
            <a:fillRect/>
          </a:stretch>
        </p:blipFill>
        <p:spPr>
          <a:xfrm>
            <a:off x="953316" y="4161055"/>
            <a:ext cx="916116" cy="1026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3"/>
          <p:cNvPicPr preferRelativeResize="0"/>
          <p:nvPr>
            <p:ph idx="2" type="pic"/>
          </p:nvPr>
        </p:nvPicPr>
        <p:blipFill rotWithShape="1">
          <a:blip r:embed="rId3">
            <a:alphaModFix/>
          </a:blip>
          <a:srcRect b="0" l="16594" r="16600" t="0"/>
          <a:stretch/>
        </p:blipFill>
        <p:spPr>
          <a:xfrm>
            <a:off x="0" y="0"/>
            <a:ext cx="6108600" cy="6858000"/>
          </a:xfrm>
          <a:prstGeom prst="flowChartDelay">
            <a:avLst/>
          </a:prstGeom>
          <a:solidFill>
            <a:srgbClr val="F2F2F2"/>
          </a:solidFill>
          <a:ln>
            <a:noFill/>
          </a:ln>
        </p:spPr>
      </p:pic>
      <p:sp>
        <p:nvSpPr>
          <p:cNvPr id="244" name="Google Shape;244;p33"/>
          <p:cNvSpPr txBox="1"/>
          <p:nvPr/>
        </p:nvSpPr>
        <p:spPr>
          <a:xfrm>
            <a:off x="678147" y="339073"/>
            <a:ext cx="1400898"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lt1"/>
                </a:solidFill>
                <a:latin typeface="Poppins"/>
                <a:ea typeface="Poppins"/>
                <a:cs typeface="Poppins"/>
                <a:sym typeface="Poppins"/>
              </a:rPr>
              <a:t>Pinch</a:t>
            </a:r>
            <a:r>
              <a:rPr b="1" i="0" lang="en-US" sz="1200" u="none" cap="none" strike="noStrike">
                <a:solidFill>
                  <a:schemeClr val="lt1"/>
                </a:solidFill>
                <a:latin typeface="Poppins"/>
                <a:ea typeface="Poppins"/>
                <a:cs typeface="Poppins"/>
                <a:sym typeface="Poppins"/>
              </a:rPr>
              <a:t> </a:t>
            </a:r>
            <a:r>
              <a:rPr lang="en-US" sz="1200">
                <a:solidFill>
                  <a:schemeClr val="lt1"/>
                </a:solidFill>
                <a:latin typeface="Poppins"/>
                <a:ea typeface="Poppins"/>
                <a:cs typeface="Poppins"/>
                <a:sym typeface="Poppins"/>
              </a:rPr>
              <a:t>Payfacs</a:t>
            </a:r>
            <a:endParaRPr b="0" i="0" sz="1200" u="none" cap="none" strike="noStrike">
              <a:solidFill>
                <a:schemeClr val="lt1"/>
              </a:solidFill>
              <a:latin typeface="Poppins"/>
              <a:ea typeface="Poppins"/>
              <a:cs typeface="Poppins"/>
              <a:sym typeface="Poppins"/>
            </a:endParaRPr>
          </a:p>
        </p:txBody>
      </p:sp>
      <p:sp>
        <p:nvSpPr>
          <p:cNvPr id="245" name="Google Shape;245;p33"/>
          <p:cNvSpPr/>
          <p:nvPr/>
        </p:nvSpPr>
        <p:spPr>
          <a:xfrm>
            <a:off x="6807975" y="1638715"/>
            <a:ext cx="4549200" cy="175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000">
                <a:solidFill>
                  <a:srgbClr val="050068"/>
                </a:solidFill>
                <a:latin typeface="Poppins"/>
                <a:ea typeface="Poppins"/>
                <a:cs typeface="Poppins"/>
                <a:sym typeface="Poppins"/>
              </a:rPr>
              <a:t>How did we get here?</a:t>
            </a:r>
            <a:endParaRPr b="1" i="0" sz="3000" u="none" cap="none" strike="noStrike">
              <a:solidFill>
                <a:srgbClr val="050068"/>
              </a:solidFill>
              <a:latin typeface="Poppins"/>
              <a:ea typeface="Poppins"/>
              <a:cs typeface="Poppins"/>
              <a:sym typeface="Poppins"/>
            </a:endParaRPr>
          </a:p>
        </p:txBody>
      </p:sp>
      <p:sp>
        <p:nvSpPr>
          <p:cNvPr id="246" name="Google Shape;246;p33"/>
          <p:cNvSpPr txBox="1"/>
          <p:nvPr/>
        </p:nvSpPr>
        <p:spPr>
          <a:xfrm>
            <a:off x="6807974" y="1222458"/>
            <a:ext cx="3042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Glassbox</a:t>
            </a:r>
            <a:endParaRPr b="1" i="0" sz="1800" u="none" cap="none" strike="noStrike">
              <a:solidFill>
                <a:srgbClr val="FD3A69"/>
              </a:solidFill>
              <a:latin typeface="Poppins"/>
              <a:ea typeface="Poppins"/>
              <a:cs typeface="Poppins"/>
              <a:sym typeface="Poppins"/>
            </a:endParaRPr>
          </a:p>
        </p:txBody>
      </p:sp>
      <p:sp>
        <p:nvSpPr>
          <p:cNvPr id="247" name="Google Shape;247;p33"/>
          <p:cNvSpPr/>
          <p:nvPr/>
        </p:nvSpPr>
        <p:spPr>
          <a:xfrm>
            <a:off x="6807975" y="2401182"/>
            <a:ext cx="4597500" cy="20565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In 2017, Pinch Payments entered the payments </a:t>
            </a:r>
            <a:r>
              <a:rPr lang="en-US" sz="1000">
                <a:solidFill>
                  <a:srgbClr val="050068"/>
                </a:solidFill>
                <a:latin typeface="Open Sans"/>
                <a:ea typeface="Open Sans"/>
                <a:cs typeface="Open Sans"/>
                <a:sym typeface="Open Sans"/>
              </a:rPr>
              <a:t>ecosystem</a:t>
            </a:r>
            <a:r>
              <a:rPr lang="en-US" sz="1000">
                <a:solidFill>
                  <a:srgbClr val="050068"/>
                </a:solidFill>
                <a:latin typeface="Open Sans"/>
                <a:ea typeface="Open Sans"/>
                <a:cs typeface="Open Sans"/>
                <a:sym typeface="Open Sans"/>
              </a:rPr>
              <a:t> as a customer-focused alternative to established online payment options. By focusing on payment automation, and through a partnerships oriented growth plan, we have helped in excess of 1500 Australian businesses improve their cash flow.</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Along the way we realised another opportunity. Setting up a payfac is an expensive and time consuming </a:t>
            </a:r>
            <a:r>
              <a:rPr lang="en-US" sz="1000">
                <a:solidFill>
                  <a:srgbClr val="050068"/>
                </a:solidFill>
                <a:latin typeface="Open Sans"/>
                <a:ea typeface="Open Sans"/>
                <a:cs typeface="Open Sans"/>
                <a:sym typeface="Open Sans"/>
              </a:rPr>
              <a:t>exercise with so much regulatory requirement that it discourages businesses</a:t>
            </a:r>
            <a:r>
              <a:rPr lang="en-US" sz="1000">
                <a:solidFill>
                  <a:srgbClr val="050068"/>
                </a:solidFill>
                <a:latin typeface="Open Sans"/>
                <a:ea typeface="Open Sans"/>
                <a:cs typeface="Open Sans"/>
                <a:sym typeface="Open Sans"/>
              </a:rPr>
              <a:t> from implementing the necessary systems to de-risk themselves and operate at the standards set by their acquiring partners. </a:t>
            </a:r>
            <a:br>
              <a:rPr lang="en-US" sz="1000">
                <a:solidFill>
                  <a:srgbClr val="050068"/>
                </a:solidFill>
                <a:latin typeface="Open Sans"/>
                <a:ea typeface="Open Sans"/>
                <a:cs typeface="Open Sans"/>
                <a:sym typeface="Open Sans"/>
              </a:rPr>
            </a:b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Introducing our solution, GlassBox, Australia’s first payfac as a service platform. Developed by the same team behind Pinch Payments, GlassBox is the platform we wish we had. </a:t>
            </a:r>
            <a:r>
              <a:rPr lang="en-US" sz="1000">
                <a:solidFill>
                  <a:srgbClr val="050068"/>
                </a:solidFill>
                <a:latin typeface="Open Sans"/>
                <a:ea typeface="Open Sans"/>
                <a:cs typeface="Open Sans"/>
                <a:sym typeface="Open Sans"/>
              </a:rPr>
              <a:t>GlassBox will </a:t>
            </a:r>
            <a:r>
              <a:rPr lang="en-US" sz="1000">
                <a:solidFill>
                  <a:srgbClr val="050068"/>
                </a:solidFill>
                <a:latin typeface="Open Sans"/>
                <a:ea typeface="Open Sans"/>
                <a:cs typeface="Open Sans"/>
                <a:sym typeface="Open Sans"/>
              </a:rPr>
              <a:t>provide the next generation of Australian payment facilitators with a more guided path to establishment, streamline day to day operations and provide acquiring partners with a solution they can offer their own customers that helps them meet the necessary regulatory requirements to trade. </a:t>
            </a:r>
            <a:endParaRPr sz="1000">
              <a:solidFill>
                <a:srgbClr val="050068"/>
              </a:solidFill>
              <a:latin typeface="Open Sans"/>
              <a:ea typeface="Open Sans"/>
              <a:cs typeface="Open Sans"/>
              <a:sym typeface="Open Sans"/>
            </a:endParaRPr>
          </a:p>
        </p:txBody>
      </p:sp>
      <p:pic>
        <p:nvPicPr>
          <p:cNvPr id="248" name="Google Shape;248;p33"/>
          <p:cNvPicPr preferRelativeResize="0"/>
          <p:nvPr/>
        </p:nvPicPr>
        <p:blipFill>
          <a:blip r:embed="rId4">
            <a:alphaModFix/>
          </a:blip>
          <a:stretch>
            <a:fillRect/>
          </a:stretch>
        </p:blipFill>
        <p:spPr>
          <a:xfrm>
            <a:off x="9602409" y="418700"/>
            <a:ext cx="2046841" cy="50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4"/>
          <p:cNvPicPr preferRelativeResize="0"/>
          <p:nvPr/>
        </p:nvPicPr>
        <p:blipFill rotWithShape="1">
          <a:blip r:embed="rId3">
            <a:alphaModFix/>
          </a:blip>
          <a:srcRect b="0" l="0" r="10498" t="24465"/>
          <a:stretch/>
        </p:blipFill>
        <p:spPr>
          <a:xfrm>
            <a:off x="0" y="0"/>
            <a:ext cx="12192000" cy="6857999"/>
          </a:xfrm>
          <a:prstGeom prst="rect">
            <a:avLst/>
          </a:prstGeom>
          <a:noFill/>
          <a:ln>
            <a:noFill/>
          </a:ln>
        </p:spPr>
      </p:pic>
      <p:sp>
        <p:nvSpPr>
          <p:cNvPr id="254" name="Google Shape;254;p34"/>
          <p:cNvSpPr txBox="1"/>
          <p:nvPr/>
        </p:nvSpPr>
        <p:spPr>
          <a:xfrm>
            <a:off x="542829" y="415448"/>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lt1"/>
                </a:solidFill>
                <a:latin typeface="Poppins"/>
                <a:ea typeface="Poppins"/>
                <a:cs typeface="Poppins"/>
                <a:sym typeface="Poppins"/>
              </a:rPr>
              <a:t>APR 2023</a:t>
            </a:r>
            <a:r>
              <a:rPr b="1" i="0" lang="en-US" sz="1200" u="none" cap="none" strike="noStrike">
                <a:solidFill>
                  <a:schemeClr val="lt1"/>
                </a:solidFill>
                <a:latin typeface="Poppins"/>
                <a:ea typeface="Poppins"/>
                <a:cs typeface="Poppins"/>
                <a:sym typeface="Poppins"/>
              </a:rPr>
              <a:t> </a:t>
            </a:r>
            <a:r>
              <a:rPr lang="en-US" sz="1200">
                <a:solidFill>
                  <a:schemeClr val="lt1"/>
                </a:solidFill>
                <a:latin typeface="Poppins"/>
                <a:ea typeface="Poppins"/>
                <a:cs typeface="Poppins"/>
                <a:sym typeface="Poppins"/>
              </a:rPr>
              <a:t>V2.1</a:t>
            </a:r>
            <a:endParaRPr b="0" i="0" sz="1200" u="none" cap="none" strike="noStrike">
              <a:solidFill>
                <a:schemeClr val="lt1"/>
              </a:solidFill>
              <a:latin typeface="Poppins"/>
              <a:ea typeface="Poppins"/>
              <a:cs typeface="Poppins"/>
              <a:sym typeface="Poppins"/>
            </a:endParaRPr>
          </a:p>
        </p:txBody>
      </p:sp>
      <p:sp>
        <p:nvSpPr>
          <p:cNvPr id="255" name="Google Shape;255;p34"/>
          <p:cNvSpPr txBox="1"/>
          <p:nvPr/>
        </p:nvSpPr>
        <p:spPr>
          <a:xfrm>
            <a:off x="851413" y="3184040"/>
            <a:ext cx="70329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6200">
                <a:solidFill>
                  <a:srgbClr val="F2F2F2"/>
                </a:solidFill>
                <a:latin typeface="Poppins"/>
                <a:ea typeface="Poppins"/>
                <a:cs typeface="Poppins"/>
                <a:sym typeface="Poppins"/>
              </a:rPr>
              <a:t>Thank You</a:t>
            </a:r>
            <a:endParaRPr b="0" i="0" sz="6200" u="none" cap="none" strike="noStrike">
              <a:solidFill>
                <a:srgbClr val="F2F2F2"/>
              </a:solidFill>
              <a:latin typeface="Poppins"/>
              <a:ea typeface="Poppins"/>
              <a:cs typeface="Poppins"/>
              <a:sym typeface="Poppins"/>
            </a:endParaRPr>
          </a:p>
        </p:txBody>
      </p:sp>
      <p:grpSp>
        <p:nvGrpSpPr>
          <p:cNvPr id="256" name="Google Shape;256;p34"/>
          <p:cNvGrpSpPr/>
          <p:nvPr/>
        </p:nvGrpSpPr>
        <p:grpSpPr>
          <a:xfrm>
            <a:off x="9194050" y="367863"/>
            <a:ext cx="2407600" cy="489900"/>
            <a:chOff x="7829425" y="379513"/>
            <a:chExt cx="2407600" cy="489900"/>
          </a:xfrm>
        </p:grpSpPr>
        <p:pic>
          <p:nvPicPr>
            <p:cNvPr id="257" name="Google Shape;257;p34"/>
            <p:cNvPicPr preferRelativeResize="0"/>
            <p:nvPr/>
          </p:nvPicPr>
          <p:blipFill>
            <a:blip r:embed="rId4">
              <a:alphaModFix/>
            </a:blip>
            <a:stretch>
              <a:fillRect/>
            </a:stretch>
          </p:blipFill>
          <p:spPr>
            <a:xfrm>
              <a:off x="8883525" y="456088"/>
              <a:ext cx="1353500" cy="336725"/>
            </a:xfrm>
            <a:prstGeom prst="rect">
              <a:avLst/>
            </a:prstGeom>
            <a:noFill/>
            <a:ln>
              <a:noFill/>
            </a:ln>
          </p:spPr>
        </p:pic>
        <p:sp>
          <p:nvSpPr>
            <p:cNvPr id="258" name="Google Shape;258;p34"/>
            <p:cNvSpPr txBox="1"/>
            <p:nvPr/>
          </p:nvSpPr>
          <p:spPr>
            <a:xfrm>
              <a:off x="7829425" y="379513"/>
              <a:ext cx="10848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2400">
                  <a:solidFill>
                    <a:schemeClr val="lt1"/>
                  </a:solidFill>
                  <a:latin typeface="Poppins"/>
                  <a:ea typeface="Poppins"/>
                  <a:cs typeface="Poppins"/>
                  <a:sym typeface="Poppins"/>
                </a:rPr>
                <a:t>⚡ by </a:t>
              </a:r>
              <a:endParaRPr b="0" i="0" sz="2400" u="none" cap="none" strike="noStrike">
                <a:solidFill>
                  <a:schemeClr val="lt1"/>
                </a:solidFill>
                <a:latin typeface="Poppins"/>
                <a:ea typeface="Poppins"/>
                <a:cs typeface="Poppins"/>
                <a:sym typeface="Poppins"/>
              </a:endParaRPr>
            </a:p>
          </p:txBody>
        </p:sp>
      </p:grpSp>
      <p:sp>
        <p:nvSpPr>
          <p:cNvPr id="259" name="Google Shape;259;p34"/>
          <p:cNvSpPr txBox="1"/>
          <p:nvPr/>
        </p:nvSpPr>
        <p:spPr>
          <a:xfrm>
            <a:off x="851425" y="4353438"/>
            <a:ext cx="7032900" cy="48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lang="en-US" sz="2400">
                <a:solidFill>
                  <a:schemeClr val="lt1"/>
                </a:solidFill>
                <a:latin typeface="Poppins"/>
                <a:ea typeface="Poppins"/>
                <a:cs typeface="Poppins"/>
                <a:sym typeface="Poppins"/>
              </a:rPr>
              <a:t>Paul Allen</a:t>
            </a:r>
            <a:endParaRPr sz="2400">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2400">
                <a:solidFill>
                  <a:schemeClr val="lt1"/>
                </a:solidFill>
                <a:latin typeface="Poppins"/>
                <a:ea typeface="Poppins"/>
                <a:cs typeface="Poppins"/>
                <a:sym typeface="Poppins"/>
              </a:rPr>
              <a:t>0477 415 698</a:t>
            </a:r>
            <a:endParaRPr sz="2400">
              <a:solidFill>
                <a:schemeClr val="lt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200"/>
              <a:buFont typeface="Arial"/>
              <a:buNone/>
            </a:pPr>
            <a:r>
              <a:rPr lang="en-US" sz="2400">
                <a:solidFill>
                  <a:schemeClr val="lt1"/>
                </a:solidFill>
                <a:latin typeface="Poppins"/>
                <a:ea typeface="Poppins"/>
                <a:cs typeface="Poppins"/>
                <a:sym typeface="Poppins"/>
              </a:rPr>
              <a:t>paul@getpinch.com.au</a:t>
            </a:r>
            <a:endParaRPr sz="24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25"/>
          <p:cNvPicPr preferRelativeResize="0"/>
          <p:nvPr/>
        </p:nvPicPr>
        <p:blipFill>
          <a:blip r:embed="rId3">
            <a:alphaModFix/>
          </a:blip>
          <a:stretch>
            <a:fillRect/>
          </a:stretch>
        </p:blipFill>
        <p:spPr>
          <a:xfrm>
            <a:off x="0" y="4286250"/>
            <a:ext cx="12192000" cy="2571750"/>
          </a:xfrm>
          <a:prstGeom prst="rect">
            <a:avLst/>
          </a:prstGeom>
          <a:noFill/>
          <a:ln>
            <a:noFill/>
          </a:ln>
        </p:spPr>
      </p:pic>
      <p:sp>
        <p:nvSpPr>
          <p:cNvPr id="73" name="Google Shape;73;p25"/>
          <p:cNvSpPr/>
          <p:nvPr/>
        </p:nvSpPr>
        <p:spPr>
          <a:xfrm>
            <a:off x="744976" y="2267200"/>
            <a:ext cx="54864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0068"/>
                </a:solidFill>
                <a:latin typeface="Poppins"/>
                <a:ea typeface="Poppins"/>
                <a:cs typeface="Poppins"/>
                <a:sym typeface="Poppins"/>
              </a:rPr>
              <a:t>Why be a PayFac?</a:t>
            </a:r>
            <a:endParaRPr b="1" i="0" sz="3600" u="none" cap="none" strike="noStrike">
              <a:solidFill>
                <a:srgbClr val="050068"/>
              </a:solidFill>
              <a:latin typeface="Poppins"/>
              <a:ea typeface="Poppins"/>
              <a:cs typeface="Poppins"/>
              <a:sym typeface="Poppins"/>
            </a:endParaRPr>
          </a:p>
        </p:txBody>
      </p:sp>
      <p:sp>
        <p:nvSpPr>
          <p:cNvPr id="74" name="Google Shape;74;p25"/>
          <p:cNvSpPr txBox="1"/>
          <p:nvPr/>
        </p:nvSpPr>
        <p:spPr>
          <a:xfrm>
            <a:off x="744972" y="1897857"/>
            <a:ext cx="1401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D3A69"/>
                </a:solidFill>
                <a:latin typeface="Poppins"/>
                <a:ea typeface="Poppins"/>
                <a:cs typeface="Poppins"/>
                <a:sym typeface="Poppins"/>
              </a:rPr>
              <a:t>Overview</a:t>
            </a:r>
            <a:endParaRPr b="1" i="0" sz="1800" u="none" cap="none" strike="noStrike">
              <a:solidFill>
                <a:srgbClr val="FD3A69"/>
              </a:solidFill>
              <a:latin typeface="Poppins"/>
              <a:ea typeface="Poppins"/>
              <a:cs typeface="Poppins"/>
              <a:sym typeface="Poppins"/>
            </a:endParaRPr>
          </a:p>
        </p:txBody>
      </p:sp>
      <p:sp>
        <p:nvSpPr>
          <p:cNvPr id="75" name="Google Shape;75;p25"/>
          <p:cNvSpPr/>
          <p:nvPr/>
        </p:nvSpPr>
        <p:spPr>
          <a:xfrm>
            <a:off x="82447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76" name="Google Shape;76;p25"/>
          <p:cNvSpPr/>
          <p:nvPr/>
        </p:nvSpPr>
        <p:spPr>
          <a:xfrm>
            <a:off x="103677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00"/>
              <a:buFont typeface="Arial"/>
              <a:buNone/>
            </a:pPr>
            <a:r>
              <a:rPr lang="en-US" sz="1000">
                <a:solidFill>
                  <a:schemeClr val="lt1"/>
                </a:solidFill>
                <a:latin typeface="Open Sans"/>
                <a:ea typeface="Open Sans"/>
                <a:cs typeface="Open Sans"/>
                <a:sym typeface="Open Sans"/>
              </a:rPr>
              <a:t>Introduce a new recurring revenue stream for your business by monetising payments happening in your platform</a:t>
            </a:r>
            <a:endParaRPr sz="1000">
              <a:solidFill>
                <a:schemeClr val="lt1"/>
              </a:solidFill>
              <a:latin typeface="Open Sans"/>
              <a:ea typeface="Open Sans"/>
              <a:cs typeface="Open Sans"/>
              <a:sym typeface="Open Sans"/>
            </a:endParaRPr>
          </a:p>
        </p:txBody>
      </p:sp>
      <p:sp>
        <p:nvSpPr>
          <p:cNvPr id="77" name="Google Shape;77;p25"/>
          <p:cNvSpPr txBox="1"/>
          <p:nvPr/>
        </p:nvSpPr>
        <p:spPr>
          <a:xfrm>
            <a:off x="103677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Recurring Revenue Stream</a:t>
            </a:r>
            <a:endParaRPr b="1" i="0" sz="1400" u="none" cap="none" strike="noStrike">
              <a:solidFill>
                <a:srgbClr val="FD3A69"/>
              </a:solidFill>
              <a:latin typeface="Poppins"/>
              <a:ea typeface="Poppins"/>
              <a:cs typeface="Poppins"/>
              <a:sym typeface="Poppins"/>
            </a:endParaRPr>
          </a:p>
        </p:txBody>
      </p:sp>
      <p:sp>
        <p:nvSpPr>
          <p:cNvPr id="78" name="Google Shape;78;p25"/>
          <p:cNvSpPr/>
          <p:nvPr/>
        </p:nvSpPr>
        <p:spPr>
          <a:xfrm>
            <a:off x="352792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79" name="Google Shape;79;p25"/>
          <p:cNvSpPr/>
          <p:nvPr/>
        </p:nvSpPr>
        <p:spPr>
          <a:xfrm>
            <a:off x="374022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Being a payfac can significantly increase your profit margin when compared to partnering with payment platforms such as Stripe and PayPal</a:t>
            </a:r>
            <a:endParaRPr sz="1000">
              <a:solidFill>
                <a:schemeClr val="lt1"/>
              </a:solidFill>
              <a:latin typeface="Open Sans"/>
              <a:ea typeface="Open Sans"/>
              <a:cs typeface="Open Sans"/>
              <a:sym typeface="Open Sans"/>
            </a:endParaRPr>
          </a:p>
        </p:txBody>
      </p:sp>
      <p:sp>
        <p:nvSpPr>
          <p:cNvPr id="80" name="Google Shape;80;p25"/>
          <p:cNvSpPr txBox="1"/>
          <p:nvPr/>
        </p:nvSpPr>
        <p:spPr>
          <a:xfrm>
            <a:off x="374022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Increase Your Profit Margins</a:t>
            </a:r>
            <a:endParaRPr b="1" i="0" sz="1400" u="none" cap="none" strike="noStrike">
              <a:solidFill>
                <a:srgbClr val="FD3A69"/>
              </a:solidFill>
              <a:latin typeface="Poppins"/>
              <a:ea typeface="Poppins"/>
              <a:cs typeface="Poppins"/>
              <a:sym typeface="Poppins"/>
            </a:endParaRPr>
          </a:p>
        </p:txBody>
      </p:sp>
      <p:sp>
        <p:nvSpPr>
          <p:cNvPr id="81" name="Google Shape;81;p25"/>
          <p:cNvSpPr/>
          <p:nvPr/>
        </p:nvSpPr>
        <p:spPr>
          <a:xfrm>
            <a:off x="623137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82" name="Google Shape;82;p25"/>
          <p:cNvSpPr/>
          <p:nvPr/>
        </p:nvSpPr>
        <p:spPr>
          <a:xfrm>
            <a:off x="644367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The ability to implement custom fee schedules without having to negotiate with your payments platform partner</a:t>
            </a:r>
            <a:endParaRPr sz="1000">
              <a:solidFill>
                <a:schemeClr val="lt1"/>
              </a:solidFill>
              <a:latin typeface="Open Sans"/>
              <a:ea typeface="Open Sans"/>
              <a:cs typeface="Open Sans"/>
              <a:sym typeface="Open Sans"/>
            </a:endParaRPr>
          </a:p>
        </p:txBody>
      </p:sp>
      <p:sp>
        <p:nvSpPr>
          <p:cNvPr id="83" name="Google Shape;83;p25"/>
          <p:cNvSpPr txBox="1"/>
          <p:nvPr/>
        </p:nvSpPr>
        <p:spPr>
          <a:xfrm>
            <a:off x="644367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Custom Fee Schedule</a:t>
            </a:r>
            <a:endParaRPr b="1" i="0" sz="1400" u="none" cap="none" strike="noStrike">
              <a:solidFill>
                <a:srgbClr val="FD3A69"/>
              </a:solidFill>
              <a:latin typeface="Poppins"/>
              <a:ea typeface="Poppins"/>
              <a:cs typeface="Poppins"/>
              <a:sym typeface="Poppins"/>
            </a:endParaRPr>
          </a:p>
        </p:txBody>
      </p:sp>
      <p:sp>
        <p:nvSpPr>
          <p:cNvPr id="84" name="Google Shape;84;p25"/>
          <p:cNvSpPr/>
          <p:nvPr/>
        </p:nvSpPr>
        <p:spPr>
          <a:xfrm>
            <a:off x="893482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85" name="Google Shape;85;p25"/>
          <p:cNvSpPr/>
          <p:nvPr/>
        </p:nvSpPr>
        <p:spPr>
          <a:xfrm>
            <a:off x="914712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Reducing the risk of your payments platform partner changing fees or terms  that may negatively impact your business</a:t>
            </a:r>
            <a:endParaRPr sz="1000">
              <a:solidFill>
                <a:schemeClr val="lt1"/>
              </a:solidFill>
              <a:latin typeface="Open Sans"/>
              <a:ea typeface="Open Sans"/>
              <a:cs typeface="Open Sans"/>
              <a:sym typeface="Open Sans"/>
            </a:endParaRPr>
          </a:p>
        </p:txBody>
      </p:sp>
      <p:sp>
        <p:nvSpPr>
          <p:cNvPr id="86" name="Google Shape;86;p25"/>
          <p:cNvSpPr txBox="1"/>
          <p:nvPr/>
        </p:nvSpPr>
        <p:spPr>
          <a:xfrm>
            <a:off x="914712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Reduce Business Risks</a:t>
            </a:r>
            <a:endParaRPr b="1" i="0" sz="1400" u="none" cap="none" strike="noStrike">
              <a:solidFill>
                <a:srgbClr val="FD3A69"/>
              </a:solidFill>
              <a:latin typeface="Poppins"/>
              <a:ea typeface="Poppins"/>
              <a:cs typeface="Poppins"/>
              <a:sym typeface="Poppins"/>
            </a:endParaRPr>
          </a:p>
        </p:txBody>
      </p:sp>
      <p:sp>
        <p:nvSpPr>
          <p:cNvPr id="87" name="Google Shape;87;p25"/>
          <p:cNvSpPr/>
          <p:nvPr/>
        </p:nvSpPr>
        <p:spPr>
          <a:xfrm>
            <a:off x="6231375" y="765317"/>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88" name="Google Shape;88;p25"/>
          <p:cNvSpPr/>
          <p:nvPr/>
        </p:nvSpPr>
        <p:spPr>
          <a:xfrm>
            <a:off x="6443672" y="2026269"/>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Being a payfac allows you complete control over the distribution of funds to your users</a:t>
            </a:r>
            <a:endParaRPr sz="1000">
              <a:solidFill>
                <a:schemeClr val="lt1"/>
              </a:solidFill>
              <a:latin typeface="Open Sans"/>
              <a:ea typeface="Open Sans"/>
              <a:cs typeface="Open Sans"/>
              <a:sym typeface="Open Sans"/>
            </a:endParaRPr>
          </a:p>
        </p:txBody>
      </p:sp>
      <p:sp>
        <p:nvSpPr>
          <p:cNvPr id="89" name="Google Shape;89;p25"/>
          <p:cNvSpPr txBox="1"/>
          <p:nvPr/>
        </p:nvSpPr>
        <p:spPr>
          <a:xfrm>
            <a:off x="6443676" y="1445649"/>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Maintain Complete Control</a:t>
            </a:r>
            <a:endParaRPr b="1">
              <a:solidFill>
                <a:srgbClr val="FD3A69"/>
              </a:solidFill>
              <a:latin typeface="Poppins"/>
              <a:ea typeface="Poppins"/>
              <a:cs typeface="Poppins"/>
              <a:sym typeface="Poppins"/>
            </a:endParaRPr>
          </a:p>
        </p:txBody>
      </p:sp>
      <p:sp>
        <p:nvSpPr>
          <p:cNvPr id="90" name="Google Shape;90;p25"/>
          <p:cNvSpPr/>
          <p:nvPr/>
        </p:nvSpPr>
        <p:spPr>
          <a:xfrm>
            <a:off x="8934825" y="765317"/>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91" name="Google Shape;91;p25"/>
          <p:cNvSpPr/>
          <p:nvPr/>
        </p:nvSpPr>
        <p:spPr>
          <a:xfrm>
            <a:off x="9147122" y="2026269"/>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Owning the merchant and card data can significantly increase the value of your business</a:t>
            </a:r>
            <a:endParaRPr sz="1000">
              <a:solidFill>
                <a:schemeClr val="lt1"/>
              </a:solidFill>
              <a:latin typeface="Open Sans"/>
              <a:ea typeface="Open Sans"/>
              <a:cs typeface="Open Sans"/>
              <a:sym typeface="Open Sans"/>
            </a:endParaRPr>
          </a:p>
        </p:txBody>
      </p:sp>
      <p:sp>
        <p:nvSpPr>
          <p:cNvPr id="92" name="Google Shape;92;p25"/>
          <p:cNvSpPr txBox="1"/>
          <p:nvPr/>
        </p:nvSpPr>
        <p:spPr>
          <a:xfrm>
            <a:off x="9147126" y="1445649"/>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Increase Your Business Value</a:t>
            </a:r>
            <a:endParaRPr b="1" i="0" sz="1400" u="none" cap="none" strike="noStrike">
              <a:solidFill>
                <a:srgbClr val="FD3A69"/>
              </a:solidFill>
              <a:latin typeface="Poppins"/>
              <a:ea typeface="Poppins"/>
              <a:cs typeface="Poppins"/>
              <a:sym typeface="Poppins"/>
            </a:endParaRPr>
          </a:p>
        </p:txBody>
      </p:sp>
      <p:pic>
        <p:nvPicPr>
          <p:cNvPr id="93" name="Google Shape;93;p25"/>
          <p:cNvPicPr preferRelativeResize="0"/>
          <p:nvPr/>
        </p:nvPicPr>
        <p:blipFill>
          <a:blip r:embed="rId4">
            <a:alphaModFix/>
          </a:blip>
          <a:stretch>
            <a:fillRect/>
          </a:stretch>
        </p:blipFill>
        <p:spPr>
          <a:xfrm>
            <a:off x="744984" y="706950"/>
            <a:ext cx="2046841" cy="509250"/>
          </a:xfrm>
          <a:prstGeom prst="rect">
            <a:avLst/>
          </a:prstGeom>
          <a:noFill/>
          <a:ln>
            <a:noFill/>
          </a:ln>
        </p:spPr>
      </p:pic>
      <p:pic>
        <p:nvPicPr>
          <p:cNvPr id="94" name="Google Shape;94;p25"/>
          <p:cNvPicPr preferRelativeResize="0"/>
          <p:nvPr/>
        </p:nvPicPr>
        <p:blipFill>
          <a:blip r:embed="rId5">
            <a:alphaModFix/>
          </a:blip>
          <a:stretch>
            <a:fillRect/>
          </a:stretch>
        </p:blipFill>
        <p:spPr>
          <a:xfrm>
            <a:off x="1141646" y="3904100"/>
            <a:ext cx="369285" cy="369300"/>
          </a:xfrm>
          <a:prstGeom prst="rect">
            <a:avLst/>
          </a:prstGeom>
          <a:noFill/>
          <a:ln>
            <a:noFill/>
          </a:ln>
        </p:spPr>
      </p:pic>
      <p:pic>
        <p:nvPicPr>
          <p:cNvPr id="95" name="Google Shape;95;p25"/>
          <p:cNvPicPr preferRelativeResize="0"/>
          <p:nvPr/>
        </p:nvPicPr>
        <p:blipFill>
          <a:blip r:embed="rId6">
            <a:alphaModFix/>
          </a:blip>
          <a:stretch>
            <a:fillRect/>
          </a:stretch>
        </p:blipFill>
        <p:spPr>
          <a:xfrm flipH="1">
            <a:off x="3829928" y="3904118"/>
            <a:ext cx="369275" cy="369257"/>
          </a:xfrm>
          <a:prstGeom prst="rect">
            <a:avLst/>
          </a:prstGeom>
          <a:noFill/>
          <a:ln>
            <a:noFill/>
          </a:ln>
        </p:spPr>
      </p:pic>
      <p:pic>
        <p:nvPicPr>
          <p:cNvPr id="96" name="Google Shape;96;p25"/>
          <p:cNvPicPr preferRelativeResize="0"/>
          <p:nvPr/>
        </p:nvPicPr>
        <p:blipFill>
          <a:blip r:embed="rId7">
            <a:alphaModFix/>
          </a:blip>
          <a:stretch>
            <a:fillRect/>
          </a:stretch>
        </p:blipFill>
        <p:spPr>
          <a:xfrm>
            <a:off x="6554163" y="3901650"/>
            <a:ext cx="369275" cy="369275"/>
          </a:xfrm>
          <a:prstGeom prst="rect">
            <a:avLst/>
          </a:prstGeom>
          <a:noFill/>
          <a:ln>
            <a:noFill/>
          </a:ln>
        </p:spPr>
      </p:pic>
      <p:pic>
        <p:nvPicPr>
          <p:cNvPr id="97" name="Google Shape;97;p25"/>
          <p:cNvPicPr preferRelativeResize="0"/>
          <p:nvPr/>
        </p:nvPicPr>
        <p:blipFill>
          <a:blip r:embed="rId8">
            <a:alphaModFix/>
          </a:blip>
          <a:stretch>
            <a:fillRect/>
          </a:stretch>
        </p:blipFill>
        <p:spPr>
          <a:xfrm>
            <a:off x="9139275" y="3871963"/>
            <a:ext cx="428650" cy="428650"/>
          </a:xfrm>
          <a:prstGeom prst="rect">
            <a:avLst/>
          </a:prstGeom>
          <a:noFill/>
          <a:ln>
            <a:noFill/>
          </a:ln>
        </p:spPr>
      </p:pic>
      <p:pic>
        <p:nvPicPr>
          <p:cNvPr id="98" name="Google Shape;98;p25"/>
          <p:cNvPicPr preferRelativeResize="0"/>
          <p:nvPr/>
        </p:nvPicPr>
        <p:blipFill>
          <a:blip r:embed="rId9">
            <a:alphaModFix/>
          </a:blip>
          <a:stretch>
            <a:fillRect/>
          </a:stretch>
        </p:blipFill>
        <p:spPr>
          <a:xfrm>
            <a:off x="6554175" y="982075"/>
            <a:ext cx="428650" cy="428650"/>
          </a:xfrm>
          <a:prstGeom prst="rect">
            <a:avLst/>
          </a:prstGeom>
          <a:noFill/>
          <a:ln>
            <a:noFill/>
          </a:ln>
        </p:spPr>
      </p:pic>
      <p:pic>
        <p:nvPicPr>
          <p:cNvPr id="99" name="Google Shape;99;p25"/>
          <p:cNvPicPr preferRelativeResize="0"/>
          <p:nvPr/>
        </p:nvPicPr>
        <p:blipFill>
          <a:blip r:embed="rId10">
            <a:alphaModFix/>
          </a:blip>
          <a:stretch>
            <a:fillRect/>
          </a:stretch>
        </p:blipFill>
        <p:spPr>
          <a:xfrm>
            <a:off x="9213850" y="982075"/>
            <a:ext cx="428650" cy="428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6"/>
          <p:cNvPicPr preferRelativeResize="0"/>
          <p:nvPr>
            <p:ph idx="2" type="pic"/>
          </p:nvPr>
        </p:nvPicPr>
        <p:blipFill rotWithShape="1">
          <a:blip r:embed="rId3">
            <a:alphaModFix/>
          </a:blip>
          <a:srcRect b="0" l="7989" r="7997" t="0"/>
          <a:stretch/>
        </p:blipFill>
        <p:spPr>
          <a:xfrm>
            <a:off x="8351838" y="0"/>
            <a:ext cx="3840165" cy="6857999"/>
          </a:xfrm>
          <a:prstGeom prst="rect">
            <a:avLst/>
          </a:prstGeom>
          <a:solidFill>
            <a:srgbClr val="F2F2F2"/>
          </a:solidFill>
          <a:ln>
            <a:noFill/>
          </a:ln>
        </p:spPr>
      </p:pic>
      <p:sp>
        <p:nvSpPr>
          <p:cNvPr id="105" name="Google Shape;105;p26"/>
          <p:cNvSpPr/>
          <p:nvPr/>
        </p:nvSpPr>
        <p:spPr>
          <a:xfrm>
            <a:off x="678150" y="2249975"/>
            <a:ext cx="73824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0068"/>
                </a:solidFill>
                <a:latin typeface="Poppins"/>
                <a:ea typeface="Poppins"/>
                <a:cs typeface="Poppins"/>
                <a:sym typeface="Poppins"/>
              </a:rPr>
              <a:t>We’ve solved EVERY payfac tech challenge in one service.</a:t>
            </a:r>
            <a:endParaRPr b="1" sz="3600">
              <a:solidFill>
                <a:srgbClr val="050068"/>
              </a:solidFill>
              <a:latin typeface="Poppins"/>
              <a:ea typeface="Poppins"/>
              <a:cs typeface="Poppins"/>
              <a:sym typeface="Poppins"/>
            </a:endParaRPr>
          </a:p>
        </p:txBody>
      </p:sp>
      <p:sp>
        <p:nvSpPr>
          <p:cNvPr id="106" name="Google Shape;106;p26"/>
          <p:cNvSpPr txBox="1"/>
          <p:nvPr/>
        </p:nvSpPr>
        <p:spPr>
          <a:xfrm>
            <a:off x="678147" y="1880675"/>
            <a:ext cx="5762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Our Merchant Management System</a:t>
            </a:r>
            <a:endParaRPr b="1" i="0" sz="1800" u="none" cap="none" strike="noStrike">
              <a:solidFill>
                <a:srgbClr val="FD3A69"/>
              </a:solidFill>
              <a:latin typeface="Poppins"/>
              <a:ea typeface="Poppins"/>
              <a:cs typeface="Poppins"/>
              <a:sym typeface="Poppins"/>
            </a:endParaRPr>
          </a:p>
        </p:txBody>
      </p:sp>
      <p:sp>
        <p:nvSpPr>
          <p:cNvPr id="107" name="Google Shape;107;p26"/>
          <p:cNvSpPr/>
          <p:nvPr/>
        </p:nvSpPr>
        <p:spPr>
          <a:xfrm>
            <a:off x="678147"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Key features include a Merchant Management System (MMS), onboarding, fraud detection and front end systems for all levels of hierarchy from administrator to card holder</a:t>
            </a:r>
            <a:endParaRPr sz="1000">
              <a:solidFill>
                <a:srgbClr val="050068"/>
              </a:solidFill>
              <a:latin typeface="Open Sans"/>
              <a:ea typeface="Open Sans"/>
              <a:cs typeface="Open Sans"/>
              <a:sym typeface="Open Sans"/>
            </a:endParaRPr>
          </a:p>
        </p:txBody>
      </p:sp>
      <p:sp>
        <p:nvSpPr>
          <p:cNvPr id="108" name="Google Shape;108;p26"/>
          <p:cNvSpPr txBox="1"/>
          <p:nvPr/>
        </p:nvSpPr>
        <p:spPr>
          <a:xfrm>
            <a:off x="67815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All Levels of Hierarchy</a:t>
            </a:r>
            <a:endParaRPr b="1" i="0" sz="1400" u="none" cap="none" strike="noStrike">
              <a:solidFill>
                <a:srgbClr val="FD3A69"/>
              </a:solidFill>
              <a:latin typeface="Poppins"/>
              <a:ea typeface="Poppins"/>
              <a:cs typeface="Poppins"/>
              <a:sym typeface="Poppins"/>
            </a:endParaRPr>
          </a:p>
        </p:txBody>
      </p:sp>
      <p:sp>
        <p:nvSpPr>
          <p:cNvPr id="109" name="Google Shape;109;p26"/>
          <p:cNvSpPr/>
          <p:nvPr/>
        </p:nvSpPr>
        <p:spPr>
          <a:xfrm>
            <a:off x="303372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We can assist in acquirer introduction and in policy and procedure requirements. Pinch operates a PayFac ourselves so we’re well placed to navigate the hurdles of becoming one</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p:txBody>
      </p:sp>
      <p:sp>
        <p:nvSpPr>
          <p:cNvPr id="110" name="Google Shape;110;p26"/>
          <p:cNvSpPr txBox="1"/>
          <p:nvPr/>
        </p:nvSpPr>
        <p:spPr>
          <a:xfrm>
            <a:off x="3033725"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Acquirer Assistance</a:t>
            </a:r>
            <a:endParaRPr b="1" i="0" sz="1400" u="none" cap="none" strike="noStrike">
              <a:solidFill>
                <a:srgbClr val="FD3A69"/>
              </a:solidFill>
              <a:latin typeface="Poppins"/>
              <a:ea typeface="Poppins"/>
              <a:cs typeface="Poppins"/>
              <a:sym typeface="Poppins"/>
            </a:endParaRPr>
          </a:p>
        </p:txBody>
      </p:sp>
      <p:sp>
        <p:nvSpPr>
          <p:cNvPr id="111" name="Google Shape;111;p26"/>
          <p:cNvSpPr/>
          <p:nvPr/>
        </p:nvSpPr>
        <p:spPr>
          <a:xfrm>
            <a:off x="5389297"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A culmination of the systems and technology developed by Pinch to service it’s merchants over the past 6 years. Pinch uses the system on a day to day basis to manage it’s 1500 merchant accounts</a:t>
            </a:r>
            <a:endParaRPr sz="1000">
              <a:solidFill>
                <a:srgbClr val="050068"/>
              </a:solidFill>
              <a:latin typeface="Open Sans"/>
              <a:ea typeface="Open Sans"/>
              <a:cs typeface="Open Sans"/>
              <a:sym typeface="Open Sans"/>
            </a:endParaRPr>
          </a:p>
        </p:txBody>
      </p:sp>
      <p:sp>
        <p:nvSpPr>
          <p:cNvPr id="112" name="Google Shape;112;p26"/>
          <p:cNvSpPr txBox="1"/>
          <p:nvPr/>
        </p:nvSpPr>
        <p:spPr>
          <a:xfrm>
            <a:off x="538930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6 Years and 1,500 Merchants</a:t>
            </a:r>
            <a:endParaRPr b="1" i="0" sz="1400" u="none" cap="none" strike="noStrike">
              <a:solidFill>
                <a:srgbClr val="FD3A69"/>
              </a:solidFill>
              <a:latin typeface="Poppins"/>
              <a:ea typeface="Poppins"/>
              <a:cs typeface="Poppins"/>
              <a:sym typeface="Poppins"/>
            </a:endParaRPr>
          </a:p>
        </p:txBody>
      </p:sp>
      <p:pic>
        <p:nvPicPr>
          <p:cNvPr id="113" name="Google Shape;113;p26"/>
          <p:cNvPicPr preferRelativeResize="0"/>
          <p:nvPr/>
        </p:nvPicPr>
        <p:blipFill>
          <a:blip r:embed="rId4">
            <a:alphaModFix/>
          </a:blip>
          <a:stretch>
            <a:fillRect/>
          </a:stretch>
        </p:blipFill>
        <p:spPr>
          <a:xfrm>
            <a:off x="9602395" y="418700"/>
            <a:ext cx="2047165" cy="509250"/>
          </a:xfrm>
          <a:prstGeom prst="rect">
            <a:avLst/>
          </a:prstGeom>
          <a:noFill/>
          <a:ln>
            <a:noFill/>
          </a:ln>
        </p:spPr>
      </p:pic>
      <p:sp>
        <p:nvSpPr>
          <p:cNvPr id="114" name="Google Shape;114;p26"/>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pic>
        <p:nvPicPr>
          <p:cNvPr id="115" name="Google Shape;115;p26"/>
          <p:cNvPicPr preferRelativeResize="0"/>
          <p:nvPr/>
        </p:nvPicPr>
        <p:blipFill>
          <a:blip r:embed="rId5">
            <a:alphaModFix/>
          </a:blip>
          <a:stretch>
            <a:fillRect/>
          </a:stretch>
        </p:blipFill>
        <p:spPr>
          <a:xfrm>
            <a:off x="782173" y="3759125"/>
            <a:ext cx="509250" cy="509250"/>
          </a:xfrm>
          <a:prstGeom prst="rect">
            <a:avLst/>
          </a:prstGeom>
          <a:noFill/>
          <a:ln>
            <a:noFill/>
          </a:ln>
        </p:spPr>
      </p:pic>
      <p:pic>
        <p:nvPicPr>
          <p:cNvPr id="116" name="Google Shape;116;p26"/>
          <p:cNvPicPr preferRelativeResize="0"/>
          <p:nvPr/>
        </p:nvPicPr>
        <p:blipFill>
          <a:blip r:embed="rId6">
            <a:alphaModFix/>
          </a:blip>
          <a:stretch>
            <a:fillRect/>
          </a:stretch>
        </p:blipFill>
        <p:spPr>
          <a:xfrm>
            <a:off x="3102152" y="3808348"/>
            <a:ext cx="509250" cy="509229"/>
          </a:xfrm>
          <a:prstGeom prst="rect">
            <a:avLst/>
          </a:prstGeom>
          <a:noFill/>
          <a:ln>
            <a:noFill/>
          </a:ln>
        </p:spPr>
      </p:pic>
      <p:pic>
        <p:nvPicPr>
          <p:cNvPr id="117" name="Google Shape;117;p26"/>
          <p:cNvPicPr preferRelativeResize="0"/>
          <p:nvPr/>
        </p:nvPicPr>
        <p:blipFill>
          <a:blip r:embed="rId7">
            <a:alphaModFix/>
          </a:blip>
          <a:stretch>
            <a:fillRect/>
          </a:stretch>
        </p:blipFill>
        <p:spPr>
          <a:xfrm>
            <a:off x="5492825" y="3745137"/>
            <a:ext cx="537225" cy="537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p:nvPr/>
        </p:nvSpPr>
        <p:spPr>
          <a:xfrm>
            <a:off x="0" y="0"/>
            <a:ext cx="12192000" cy="2842500"/>
          </a:xfrm>
          <a:prstGeom prst="rect">
            <a:avLst/>
          </a:prstGeom>
          <a:solidFill>
            <a:srgbClr val="FDEC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50068"/>
              </a:solidFill>
              <a:latin typeface="Calibri"/>
              <a:ea typeface="Calibri"/>
              <a:cs typeface="Calibri"/>
              <a:sym typeface="Calibri"/>
            </a:endParaRPr>
          </a:p>
        </p:txBody>
      </p:sp>
      <p:sp>
        <p:nvSpPr>
          <p:cNvPr id="123" name="Google Shape;123;p27"/>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pic>
        <p:nvPicPr>
          <p:cNvPr id="124" name="Google Shape;124;p27"/>
          <p:cNvPicPr preferRelativeResize="0"/>
          <p:nvPr/>
        </p:nvPicPr>
        <p:blipFill>
          <a:blip r:embed="rId3">
            <a:alphaModFix/>
          </a:blip>
          <a:stretch>
            <a:fillRect/>
          </a:stretch>
        </p:blipFill>
        <p:spPr>
          <a:xfrm>
            <a:off x="6637150" y="3421694"/>
            <a:ext cx="1397168" cy="323100"/>
          </a:xfrm>
          <a:prstGeom prst="rect">
            <a:avLst/>
          </a:prstGeom>
          <a:noFill/>
          <a:ln>
            <a:noFill/>
          </a:ln>
        </p:spPr>
      </p:pic>
      <p:sp>
        <p:nvSpPr>
          <p:cNvPr id="125" name="Google Shape;125;p27"/>
          <p:cNvSpPr txBox="1"/>
          <p:nvPr/>
        </p:nvSpPr>
        <p:spPr>
          <a:xfrm>
            <a:off x="2577378" y="3403850"/>
            <a:ext cx="19416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600">
                <a:solidFill>
                  <a:srgbClr val="050068"/>
                </a:solidFill>
                <a:latin typeface="Roboto"/>
                <a:ea typeface="Roboto"/>
                <a:cs typeface="Roboto"/>
                <a:sym typeface="Roboto"/>
              </a:rPr>
              <a:t>Payment Gateways</a:t>
            </a:r>
            <a:endParaRPr b="1" sz="1600">
              <a:solidFill>
                <a:srgbClr val="050068"/>
              </a:solidFill>
              <a:latin typeface="Roboto"/>
              <a:ea typeface="Roboto"/>
              <a:cs typeface="Roboto"/>
              <a:sym typeface="Roboto"/>
            </a:endParaRPr>
          </a:p>
        </p:txBody>
      </p:sp>
      <p:pic>
        <p:nvPicPr>
          <p:cNvPr id="126" name="Google Shape;126;p27"/>
          <p:cNvPicPr preferRelativeResize="0"/>
          <p:nvPr/>
        </p:nvPicPr>
        <p:blipFill>
          <a:blip r:embed="rId4">
            <a:alphaModFix/>
          </a:blip>
          <a:stretch>
            <a:fillRect/>
          </a:stretch>
        </p:blipFill>
        <p:spPr>
          <a:xfrm>
            <a:off x="4827150" y="4074309"/>
            <a:ext cx="1526150" cy="471365"/>
          </a:xfrm>
          <a:prstGeom prst="rect">
            <a:avLst/>
          </a:prstGeom>
          <a:noFill/>
          <a:ln>
            <a:noFill/>
          </a:ln>
        </p:spPr>
      </p:pic>
      <p:pic>
        <p:nvPicPr>
          <p:cNvPr id="127" name="Google Shape;127;p27"/>
          <p:cNvPicPr preferRelativeResize="0"/>
          <p:nvPr/>
        </p:nvPicPr>
        <p:blipFill>
          <a:blip r:embed="rId5">
            <a:alphaModFix/>
          </a:blip>
          <a:stretch>
            <a:fillRect/>
          </a:stretch>
        </p:blipFill>
        <p:spPr>
          <a:xfrm>
            <a:off x="5765475" y="4824150"/>
            <a:ext cx="989133" cy="471374"/>
          </a:xfrm>
          <a:prstGeom prst="rect">
            <a:avLst/>
          </a:prstGeom>
          <a:noFill/>
          <a:ln>
            <a:noFill/>
          </a:ln>
        </p:spPr>
      </p:pic>
      <p:pic>
        <p:nvPicPr>
          <p:cNvPr id="128" name="Google Shape;128;p27"/>
          <p:cNvPicPr preferRelativeResize="0"/>
          <p:nvPr/>
        </p:nvPicPr>
        <p:blipFill rotWithShape="1">
          <a:blip r:embed="rId6">
            <a:alphaModFix/>
          </a:blip>
          <a:srcRect b="14448" l="13124" r="14958" t="14341"/>
          <a:stretch/>
        </p:blipFill>
        <p:spPr>
          <a:xfrm>
            <a:off x="4932101" y="4875176"/>
            <a:ext cx="710457" cy="369300"/>
          </a:xfrm>
          <a:prstGeom prst="rect">
            <a:avLst/>
          </a:prstGeom>
          <a:noFill/>
          <a:ln>
            <a:noFill/>
          </a:ln>
        </p:spPr>
      </p:pic>
      <p:sp>
        <p:nvSpPr>
          <p:cNvPr id="129" name="Google Shape;129;p27"/>
          <p:cNvSpPr/>
          <p:nvPr/>
        </p:nvSpPr>
        <p:spPr>
          <a:xfrm>
            <a:off x="668775" y="1955625"/>
            <a:ext cx="4479600" cy="69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lang="en-US" sz="3600">
                <a:solidFill>
                  <a:srgbClr val="050068"/>
                </a:solidFill>
                <a:latin typeface="Poppins"/>
                <a:ea typeface="Poppins"/>
                <a:cs typeface="Poppins"/>
                <a:sym typeface="Poppins"/>
              </a:rPr>
              <a:t>Support Stack</a:t>
            </a:r>
            <a:endParaRPr b="1" i="0" sz="3600" u="none" cap="none" strike="noStrike">
              <a:solidFill>
                <a:srgbClr val="050068"/>
              </a:solidFill>
              <a:latin typeface="Poppins"/>
              <a:ea typeface="Poppins"/>
              <a:cs typeface="Poppins"/>
              <a:sym typeface="Poppins"/>
            </a:endParaRPr>
          </a:p>
        </p:txBody>
      </p:sp>
      <p:pic>
        <p:nvPicPr>
          <p:cNvPr id="130" name="Google Shape;130;p27"/>
          <p:cNvPicPr preferRelativeResize="0"/>
          <p:nvPr/>
        </p:nvPicPr>
        <p:blipFill>
          <a:blip r:embed="rId7">
            <a:alphaModFix/>
          </a:blip>
          <a:stretch>
            <a:fillRect/>
          </a:stretch>
        </p:blipFill>
        <p:spPr>
          <a:xfrm>
            <a:off x="9602409" y="418700"/>
            <a:ext cx="2046841" cy="509250"/>
          </a:xfrm>
          <a:prstGeom prst="rect">
            <a:avLst/>
          </a:prstGeom>
          <a:noFill/>
          <a:ln>
            <a:noFill/>
          </a:ln>
        </p:spPr>
      </p:pic>
      <p:sp>
        <p:nvSpPr>
          <p:cNvPr id="131" name="Google Shape;131;p27"/>
          <p:cNvSpPr txBox="1"/>
          <p:nvPr/>
        </p:nvSpPr>
        <p:spPr>
          <a:xfrm>
            <a:off x="678147" y="1655888"/>
            <a:ext cx="5762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The Pinch</a:t>
            </a:r>
            <a:endParaRPr b="1" i="0" sz="1800" u="none" cap="none" strike="noStrike">
              <a:solidFill>
                <a:srgbClr val="FD3A69"/>
              </a:solidFill>
              <a:latin typeface="Poppins"/>
              <a:ea typeface="Poppins"/>
              <a:cs typeface="Poppins"/>
              <a:sym typeface="Poppins"/>
            </a:endParaRPr>
          </a:p>
        </p:txBody>
      </p:sp>
      <p:pic>
        <p:nvPicPr>
          <p:cNvPr id="132" name="Google Shape;132;p27"/>
          <p:cNvPicPr preferRelativeResize="0"/>
          <p:nvPr/>
        </p:nvPicPr>
        <p:blipFill>
          <a:blip r:embed="rId8">
            <a:alphaModFix/>
          </a:blip>
          <a:stretch>
            <a:fillRect/>
          </a:stretch>
        </p:blipFill>
        <p:spPr>
          <a:xfrm>
            <a:off x="4972690" y="3235100"/>
            <a:ext cx="1326285" cy="696300"/>
          </a:xfrm>
          <a:prstGeom prst="rect">
            <a:avLst/>
          </a:prstGeom>
          <a:noFill/>
          <a:ln>
            <a:noFill/>
          </a:ln>
        </p:spPr>
      </p:pic>
      <p:sp>
        <p:nvSpPr>
          <p:cNvPr id="133" name="Google Shape;133;p27"/>
          <p:cNvSpPr txBox="1"/>
          <p:nvPr/>
        </p:nvSpPr>
        <p:spPr>
          <a:xfrm>
            <a:off x="2577378" y="4125213"/>
            <a:ext cx="19416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600">
                <a:solidFill>
                  <a:srgbClr val="050068"/>
                </a:solidFill>
                <a:latin typeface="Roboto"/>
                <a:ea typeface="Roboto"/>
                <a:cs typeface="Roboto"/>
                <a:sym typeface="Roboto"/>
              </a:rPr>
              <a:t>Risk &amp; Compliance</a:t>
            </a:r>
            <a:endParaRPr b="1" sz="1600">
              <a:solidFill>
                <a:srgbClr val="050068"/>
              </a:solidFill>
              <a:latin typeface="Roboto"/>
              <a:ea typeface="Roboto"/>
              <a:cs typeface="Roboto"/>
              <a:sym typeface="Roboto"/>
            </a:endParaRPr>
          </a:p>
        </p:txBody>
      </p:sp>
      <p:pic>
        <p:nvPicPr>
          <p:cNvPr id="134" name="Google Shape;134;p27"/>
          <p:cNvPicPr preferRelativeResize="0"/>
          <p:nvPr/>
        </p:nvPicPr>
        <p:blipFill>
          <a:blip r:embed="rId9">
            <a:alphaModFix/>
          </a:blip>
          <a:stretch>
            <a:fillRect/>
          </a:stretch>
        </p:blipFill>
        <p:spPr>
          <a:xfrm>
            <a:off x="6877523" y="4875173"/>
            <a:ext cx="565325" cy="282662"/>
          </a:xfrm>
          <a:prstGeom prst="rect">
            <a:avLst/>
          </a:prstGeom>
          <a:noFill/>
          <a:ln>
            <a:noFill/>
          </a:ln>
        </p:spPr>
      </p:pic>
      <p:sp>
        <p:nvSpPr>
          <p:cNvPr id="135" name="Google Shape;135;p27"/>
          <p:cNvSpPr txBox="1"/>
          <p:nvPr/>
        </p:nvSpPr>
        <p:spPr>
          <a:xfrm>
            <a:off x="1718699" y="4846600"/>
            <a:ext cx="28002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600">
                <a:solidFill>
                  <a:srgbClr val="050068"/>
                </a:solidFill>
                <a:latin typeface="Roboto"/>
                <a:ea typeface="Roboto"/>
                <a:cs typeface="Roboto"/>
                <a:sym typeface="Roboto"/>
              </a:rPr>
              <a:t>Credit Card Acquirers</a:t>
            </a:r>
            <a:endParaRPr b="1" sz="1600">
              <a:solidFill>
                <a:srgbClr val="050068"/>
              </a:solidFill>
              <a:latin typeface="Roboto"/>
              <a:ea typeface="Roboto"/>
              <a:cs typeface="Roboto"/>
              <a:sym typeface="Roboto"/>
            </a:endParaRPr>
          </a:p>
        </p:txBody>
      </p:sp>
      <p:pic>
        <p:nvPicPr>
          <p:cNvPr id="136" name="Google Shape;136;p27"/>
          <p:cNvPicPr preferRelativeResize="0"/>
          <p:nvPr/>
        </p:nvPicPr>
        <p:blipFill>
          <a:blip r:embed="rId10">
            <a:alphaModFix/>
          </a:blip>
          <a:stretch>
            <a:fillRect/>
          </a:stretch>
        </p:blipFill>
        <p:spPr>
          <a:xfrm>
            <a:off x="8297427" y="4875175"/>
            <a:ext cx="632598" cy="282650"/>
          </a:xfrm>
          <a:prstGeom prst="rect">
            <a:avLst/>
          </a:prstGeom>
          <a:noFill/>
          <a:ln>
            <a:noFill/>
          </a:ln>
        </p:spPr>
      </p:pic>
      <p:pic>
        <p:nvPicPr>
          <p:cNvPr id="137" name="Google Shape;137;p27"/>
          <p:cNvPicPr preferRelativeResize="0"/>
          <p:nvPr/>
        </p:nvPicPr>
        <p:blipFill>
          <a:blip r:embed="rId11">
            <a:alphaModFix/>
          </a:blip>
          <a:stretch>
            <a:fillRect/>
          </a:stretch>
        </p:blipFill>
        <p:spPr>
          <a:xfrm>
            <a:off x="7649125" y="4831849"/>
            <a:ext cx="359383" cy="369300"/>
          </a:xfrm>
          <a:prstGeom prst="rect">
            <a:avLst/>
          </a:prstGeom>
          <a:noFill/>
          <a:ln>
            <a:noFill/>
          </a:ln>
        </p:spPr>
      </p:pic>
      <p:pic>
        <p:nvPicPr>
          <p:cNvPr id="138" name="Google Shape;138;p27"/>
          <p:cNvPicPr preferRelativeResize="0"/>
          <p:nvPr/>
        </p:nvPicPr>
        <p:blipFill>
          <a:blip r:embed="rId12">
            <a:alphaModFix/>
          </a:blip>
          <a:stretch>
            <a:fillRect/>
          </a:stretch>
        </p:blipFill>
        <p:spPr>
          <a:xfrm>
            <a:off x="9239900" y="4854950"/>
            <a:ext cx="1233408" cy="323100"/>
          </a:xfrm>
          <a:prstGeom prst="rect">
            <a:avLst/>
          </a:prstGeom>
          <a:noFill/>
          <a:ln>
            <a:noFill/>
          </a:ln>
        </p:spPr>
      </p:pic>
      <p:sp>
        <p:nvSpPr>
          <p:cNvPr id="139" name="Google Shape;139;p27"/>
          <p:cNvSpPr txBox="1"/>
          <p:nvPr/>
        </p:nvSpPr>
        <p:spPr>
          <a:xfrm>
            <a:off x="1718699" y="5543600"/>
            <a:ext cx="28002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600">
                <a:solidFill>
                  <a:srgbClr val="050068"/>
                </a:solidFill>
                <a:latin typeface="Roboto"/>
                <a:ea typeface="Roboto"/>
                <a:cs typeface="Roboto"/>
                <a:sym typeface="Roboto"/>
              </a:rPr>
              <a:t>Additional Payment Rails</a:t>
            </a:r>
            <a:endParaRPr b="1" sz="1600">
              <a:solidFill>
                <a:srgbClr val="050068"/>
              </a:solidFill>
              <a:latin typeface="Roboto"/>
              <a:ea typeface="Roboto"/>
              <a:cs typeface="Roboto"/>
              <a:sym typeface="Roboto"/>
            </a:endParaRPr>
          </a:p>
        </p:txBody>
      </p:sp>
      <p:pic>
        <p:nvPicPr>
          <p:cNvPr id="140" name="Google Shape;140;p27"/>
          <p:cNvPicPr preferRelativeResize="0"/>
          <p:nvPr/>
        </p:nvPicPr>
        <p:blipFill>
          <a:blip r:embed="rId13">
            <a:alphaModFix/>
          </a:blip>
          <a:stretch>
            <a:fillRect/>
          </a:stretch>
        </p:blipFill>
        <p:spPr>
          <a:xfrm>
            <a:off x="5995975" y="5336525"/>
            <a:ext cx="832911" cy="832927"/>
          </a:xfrm>
          <a:prstGeom prst="rect">
            <a:avLst/>
          </a:prstGeom>
          <a:noFill/>
          <a:ln>
            <a:noFill/>
          </a:ln>
        </p:spPr>
      </p:pic>
      <p:pic>
        <p:nvPicPr>
          <p:cNvPr id="141" name="Google Shape;141;p27"/>
          <p:cNvPicPr preferRelativeResize="0"/>
          <p:nvPr/>
        </p:nvPicPr>
        <p:blipFill>
          <a:blip r:embed="rId14">
            <a:alphaModFix/>
          </a:blip>
          <a:stretch>
            <a:fillRect/>
          </a:stretch>
        </p:blipFill>
        <p:spPr>
          <a:xfrm>
            <a:off x="5008300" y="5597599"/>
            <a:ext cx="723754" cy="323100"/>
          </a:xfrm>
          <a:prstGeom prst="rect">
            <a:avLst/>
          </a:prstGeom>
          <a:noFill/>
          <a:ln>
            <a:noFill/>
          </a:ln>
        </p:spPr>
      </p:pic>
      <p:pic>
        <p:nvPicPr>
          <p:cNvPr id="142" name="Google Shape;142;p27"/>
          <p:cNvPicPr preferRelativeResize="0"/>
          <p:nvPr/>
        </p:nvPicPr>
        <p:blipFill>
          <a:blip r:embed="rId15">
            <a:alphaModFix/>
          </a:blip>
          <a:stretch>
            <a:fillRect/>
          </a:stretch>
        </p:blipFill>
        <p:spPr>
          <a:xfrm>
            <a:off x="7071685" y="5498942"/>
            <a:ext cx="832914" cy="468833"/>
          </a:xfrm>
          <a:prstGeom prst="rect">
            <a:avLst/>
          </a:prstGeom>
          <a:noFill/>
          <a:ln>
            <a:noFill/>
          </a:ln>
        </p:spPr>
      </p:pic>
      <p:pic>
        <p:nvPicPr>
          <p:cNvPr id="143" name="Google Shape;143;p27"/>
          <p:cNvPicPr preferRelativeResize="0"/>
          <p:nvPr/>
        </p:nvPicPr>
        <p:blipFill rotWithShape="1">
          <a:blip r:embed="rId16">
            <a:alphaModFix/>
          </a:blip>
          <a:srcRect b="14295" l="0" r="0" t="0"/>
          <a:stretch/>
        </p:blipFill>
        <p:spPr>
          <a:xfrm>
            <a:off x="8064525" y="4171504"/>
            <a:ext cx="989125" cy="243008"/>
          </a:xfrm>
          <a:prstGeom prst="rect">
            <a:avLst/>
          </a:prstGeom>
          <a:noFill/>
          <a:ln>
            <a:noFill/>
          </a:ln>
        </p:spPr>
      </p:pic>
      <p:pic>
        <p:nvPicPr>
          <p:cNvPr id="144" name="Google Shape;144;p27"/>
          <p:cNvPicPr preferRelativeResize="0"/>
          <p:nvPr/>
        </p:nvPicPr>
        <p:blipFill>
          <a:blip r:embed="rId17">
            <a:alphaModFix/>
          </a:blip>
          <a:stretch>
            <a:fillRect/>
          </a:stretch>
        </p:blipFill>
        <p:spPr>
          <a:xfrm>
            <a:off x="6600613" y="4109611"/>
            <a:ext cx="1119144" cy="36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8"/>
          <p:cNvPicPr preferRelativeResize="0"/>
          <p:nvPr>
            <p:ph idx="2" type="pic"/>
          </p:nvPr>
        </p:nvPicPr>
        <p:blipFill rotWithShape="1">
          <a:blip r:embed="rId3">
            <a:alphaModFix/>
          </a:blip>
          <a:srcRect b="12377" l="0" r="0" t="12377"/>
          <a:stretch/>
        </p:blipFill>
        <p:spPr>
          <a:xfrm flipH="1">
            <a:off x="6108600" y="0"/>
            <a:ext cx="6083400" cy="6858000"/>
          </a:xfrm>
          <a:prstGeom prst="flowChartDelay">
            <a:avLst/>
          </a:prstGeom>
          <a:solidFill>
            <a:srgbClr val="F2F2F2"/>
          </a:solidFill>
          <a:ln>
            <a:noFill/>
          </a:ln>
        </p:spPr>
      </p:pic>
      <p:sp>
        <p:nvSpPr>
          <p:cNvPr id="150" name="Google Shape;150;p28"/>
          <p:cNvSpPr txBox="1"/>
          <p:nvPr/>
        </p:nvSpPr>
        <p:spPr>
          <a:xfrm>
            <a:off x="680577" y="1366725"/>
            <a:ext cx="2266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Experience</a:t>
            </a:r>
            <a:endParaRPr b="1" i="0" sz="1800" u="none" cap="none" strike="noStrike">
              <a:solidFill>
                <a:srgbClr val="FD3A69"/>
              </a:solidFill>
              <a:latin typeface="Poppins"/>
              <a:ea typeface="Poppins"/>
              <a:cs typeface="Poppins"/>
              <a:sym typeface="Poppins"/>
            </a:endParaRPr>
          </a:p>
        </p:txBody>
      </p:sp>
      <p:sp>
        <p:nvSpPr>
          <p:cNvPr id="151" name="Google Shape;151;p28"/>
          <p:cNvSpPr/>
          <p:nvPr/>
        </p:nvSpPr>
        <p:spPr>
          <a:xfrm>
            <a:off x="678154" y="1736064"/>
            <a:ext cx="4812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rgbClr val="050068"/>
                </a:solidFill>
                <a:latin typeface="Poppins"/>
                <a:ea typeface="Poppins"/>
                <a:cs typeface="Poppins"/>
                <a:sym typeface="Poppins"/>
              </a:rPr>
              <a:t>Integrated Onboarding and KYC Automation</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050068"/>
              </a:solidFill>
              <a:latin typeface="Poppins"/>
              <a:ea typeface="Poppins"/>
              <a:cs typeface="Poppins"/>
              <a:sym typeface="Poppins"/>
            </a:endParaRPr>
          </a:p>
        </p:txBody>
      </p:sp>
      <p:sp>
        <p:nvSpPr>
          <p:cNvPr id="152" name="Google Shape;152;p28"/>
          <p:cNvSpPr/>
          <p:nvPr/>
        </p:nvSpPr>
        <p:spPr>
          <a:xfrm>
            <a:off x="744975" y="3967775"/>
            <a:ext cx="4097700" cy="1747200"/>
          </a:xfrm>
          <a:prstGeom prst="rect">
            <a:avLst/>
          </a:prstGeom>
          <a:noFill/>
          <a:ln>
            <a:noFill/>
          </a:ln>
        </p:spPr>
        <p:txBody>
          <a:bodyPr anchorCtr="0" anchor="t" bIns="45700" lIns="91425" spcFirstLastPara="1" rIns="91425" wrap="square" tIns="45700">
            <a:noAutofit/>
          </a:bodyPr>
          <a:lstStyle/>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Email and phone verification</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Secure documentation upload for identity documents</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Interactive biometric identification test</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Bank account verification technology</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Prepayment risk profiling</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Real time regulatory checks and UBO reporting</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AML / PEP / CTF and sanction checks</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Credit checks</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Compliant with major acquirers worldwide</a:t>
            </a:r>
            <a:endParaRPr sz="1000">
              <a:solidFill>
                <a:srgbClr val="050068"/>
              </a:solidFill>
              <a:latin typeface="Open Sans"/>
              <a:ea typeface="Open Sans"/>
              <a:cs typeface="Open Sans"/>
              <a:sym typeface="Open Sans"/>
            </a:endParaRPr>
          </a:p>
        </p:txBody>
      </p:sp>
      <p:sp>
        <p:nvSpPr>
          <p:cNvPr id="153" name="Google Shape;153;p28"/>
          <p:cNvSpPr txBox="1"/>
          <p:nvPr/>
        </p:nvSpPr>
        <p:spPr>
          <a:xfrm>
            <a:off x="678151" y="3658800"/>
            <a:ext cx="3899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We Securely Identify Every Merchant</a:t>
            </a:r>
            <a:endParaRPr b="1" i="0" sz="1400" u="none" cap="none" strike="noStrike">
              <a:solidFill>
                <a:srgbClr val="FD3A69"/>
              </a:solidFill>
              <a:latin typeface="Poppins"/>
              <a:ea typeface="Poppins"/>
              <a:cs typeface="Poppins"/>
              <a:sym typeface="Poppins"/>
            </a:endParaRPr>
          </a:p>
        </p:txBody>
      </p:sp>
      <p:pic>
        <p:nvPicPr>
          <p:cNvPr id="154" name="Google Shape;154;p28"/>
          <p:cNvPicPr preferRelativeResize="0"/>
          <p:nvPr/>
        </p:nvPicPr>
        <p:blipFill>
          <a:blip r:embed="rId4">
            <a:alphaModFix/>
          </a:blip>
          <a:stretch>
            <a:fillRect/>
          </a:stretch>
        </p:blipFill>
        <p:spPr>
          <a:xfrm>
            <a:off x="7466938" y="1616800"/>
            <a:ext cx="3366726" cy="3366726"/>
          </a:xfrm>
          <a:prstGeom prst="rect">
            <a:avLst/>
          </a:prstGeom>
          <a:noFill/>
          <a:ln>
            <a:noFill/>
          </a:ln>
        </p:spPr>
      </p:pic>
      <p:sp>
        <p:nvSpPr>
          <p:cNvPr id="155" name="Google Shape;155;p28"/>
          <p:cNvSpPr/>
          <p:nvPr/>
        </p:nvSpPr>
        <p:spPr>
          <a:xfrm>
            <a:off x="678150" y="5714975"/>
            <a:ext cx="4812600" cy="721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000">
                <a:solidFill>
                  <a:srgbClr val="050068"/>
                </a:solidFill>
                <a:latin typeface="Open Sans"/>
                <a:ea typeface="Open Sans"/>
                <a:cs typeface="Open Sans"/>
                <a:sym typeface="Open Sans"/>
              </a:rPr>
              <a:t>The onboarding portal is designed to be a self service as possible and will provide updates both internally and notifications to any 3rd party software such as Salesforce or HubSpot.</a:t>
            </a:r>
            <a:endParaRPr sz="1000">
              <a:solidFill>
                <a:srgbClr val="050068"/>
              </a:solidFill>
              <a:latin typeface="Open Sans"/>
              <a:ea typeface="Open Sans"/>
              <a:cs typeface="Open Sans"/>
              <a:sym typeface="Open Sans"/>
            </a:endParaRPr>
          </a:p>
        </p:txBody>
      </p:sp>
      <p:pic>
        <p:nvPicPr>
          <p:cNvPr id="156" name="Google Shape;156;p28"/>
          <p:cNvPicPr preferRelativeResize="0"/>
          <p:nvPr/>
        </p:nvPicPr>
        <p:blipFill>
          <a:blip r:embed="rId5">
            <a:alphaModFix/>
          </a:blip>
          <a:stretch>
            <a:fillRect/>
          </a:stretch>
        </p:blipFill>
        <p:spPr>
          <a:xfrm>
            <a:off x="9602395" y="418700"/>
            <a:ext cx="2047165" cy="509250"/>
          </a:xfrm>
          <a:prstGeom prst="rect">
            <a:avLst/>
          </a:prstGeom>
          <a:noFill/>
          <a:ln>
            <a:noFill/>
          </a:ln>
        </p:spPr>
      </p:pic>
      <p:sp>
        <p:nvSpPr>
          <p:cNvPr id="157" name="Google Shape;157;p28"/>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0" y="4286250"/>
            <a:ext cx="12192000" cy="2571750"/>
          </a:xfrm>
          <a:prstGeom prst="rect">
            <a:avLst/>
          </a:prstGeom>
          <a:noFill/>
          <a:ln>
            <a:noFill/>
          </a:ln>
        </p:spPr>
      </p:pic>
      <p:sp>
        <p:nvSpPr>
          <p:cNvPr id="163" name="Google Shape;163;p29"/>
          <p:cNvSpPr/>
          <p:nvPr/>
        </p:nvSpPr>
        <p:spPr>
          <a:xfrm>
            <a:off x="82447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64" name="Google Shape;164;p29"/>
          <p:cNvSpPr/>
          <p:nvPr/>
        </p:nvSpPr>
        <p:spPr>
          <a:xfrm>
            <a:off x="1036775" y="4948375"/>
            <a:ext cx="20469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Manage the relationship between you and your merchants. A place to approve merchants to process transactions, transfer funds and set payment limits</a:t>
            </a:r>
            <a:endParaRPr sz="1000">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000"/>
              <a:buFont typeface="Arial"/>
              <a:buNone/>
            </a:pPr>
            <a:r>
              <a:t/>
            </a:r>
            <a:endParaRPr sz="1000">
              <a:solidFill>
                <a:schemeClr val="lt1"/>
              </a:solidFill>
              <a:latin typeface="Open Sans"/>
              <a:ea typeface="Open Sans"/>
              <a:cs typeface="Open Sans"/>
              <a:sym typeface="Open Sans"/>
            </a:endParaRPr>
          </a:p>
        </p:txBody>
      </p:sp>
      <p:sp>
        <p:nvSpPr>
          <p:cNvPr id="165" name="Google Shape;165;p29"/>
          <p:cNvSpPr txBox="1"/>
          <p:nvPr/>
        </p:nvSpPr>
        <p:spPr>
          <a:xfrm>
            <a:off x="103677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Centralised Control</a:t>
            </a:r>
            <a:endParaRPr b="1" i="0" sz="1400" u="none" cap="none" strike="noStrike">
              <a:solidFill>
                <a:srgbClr val="FD3A69"/>
              </a:solidFill>
              <a:latin typeface="Poppins"/>
              <a:ea typeface="Poppins"/>
              <a:cs typeface="Poppins"/>
              <a:sym typeface="Poppins"/>
            </a:endParaRPr>
          </a:p>
        </p:txBody>
      </p:sp>
      <p:sp>
        <p:nvSpPr>
          <p:cNvPr id="166" name="Google Shape;166;p29"/>
          <p:cNvSpPr/>
          <p:nvPr/>
        </p:nvSpPr>
        <p:spPr>
          <a:xfrm>
            <a:off x="352792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67" name="Google Shape;167;p29"/>
          <p:cNvSpPr/>
          <p:nvPr/>
        </p:nvSpPr>
        <p:spPr>
          <a:xfrm>
            <a:off x="374022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Protect sensitive data with role based permissions. There is even a login for your acquirer to </a:t>
            </a:r>
            <a:r>
              <a:rPr lang="en-US" sz="1000">
                <a:solidFill>
                  <a:schemeClr val="lt1"/>
                </a:solidFill>
                <a:latin typeface="Open Sans"/>
                <a:ea typeface="Open Sans"/>
                <a:cs typeface="Open Sans"/>
                <a:sym typeface="Open Sans"/>
              </a:rPr>
              <a:t>increase</a:t>
            </a:r>
            <a:r>
              <a:rPr lang="en-US" sz="1000">
                <a:solidFill>
                  <a:schemeClr val="lt1"/>
                </a:solidFill>
                <a:latin typeface="Open Sans"/>
                <a:ea typeface="Open Sans"/>
                <a:cs typeface="Open Sans"/>
                <a:sym typeface="Open Sans"/>
              </a:rPr>
              <a:t> transparency</a:t>
            </a:r>
            <a:endParaRPr sz="1000">
              <a:solidFill>
                <a:schemeClr val="lt1"/>
              </a:solidFill>
              <a:latin typeface="Open Sans"/>
              <a:ea typeface="Open Sans"/>
              <a:cs typeface="Open Sans"/>
              <a:sym typeface="Open Sans"/>
            </a:endParaRPr>
          </a:p>
        </p:txBody>
      </p:sp>
      <p:sp>
        <p:nvSpPr>
          <p:cNvPr id="168" name="Google Shape;168;p29"/>
          <p:cNvSpPr txBox="1"/>
          <p:nvPr/>
        </p:nvSpPr>
        <p:spPr>
          <a:xfrm>
            <a:off x="374022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Role Based Security</a:t>
            </a:r>
            <a:endParaRPr b="1" i="0" sz="1400" u="none" cap="none" strike="noStrike">
              <a:solidFill>
                <a:srgbClr val="FD3A69"/>
              </a:solidFill>
              <a:latin typeface="Poppins"/>
              <a:ea typeface="Poppins"/>
              <a:cs typeface="Poppins"/>
              <a:sym typeface="Poppins"/>
            </a:endParaRPr>
          </a:p>
        </p:txBody>
      </p:sp>
      <p:sp>
        <p:nvSpPr>
          <p:cNvPr id="169" name="Google Shape;169;p29"/>
          <p:cNvSpPr/>
          <p:nvPr/>
        </p:nvSpPr>
        <p:spPr>
          <a:xfrm>
            <a:off x="623137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70" name="Google Shape;170;p29"/>
          <p:cNvSpPr/>
          <p:nvPr/>
        </p:nvSpPr>
        <p:spPr>
          <a:xfrm>
            <a:off x="644367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Connect your MMS with popular CRM’s such as Salesforce and HubSpot. Event driven meaning any 3rd party system can integrate easily</a:t>
            </a:r>
            <a:endParaRPr sz="1000">
              <a:solidFill>
                <a:schemeClr val="lt1"/>
              </a:solidFill>
              <a:latin typeface="Open Sans"/>
              <a:ea typeface="Open Sans"/>
              <a:cs typeface="Open Sans"/>
              <a:sym typeface="Open Sans"/>
            </a:endParaRPr>
          </a:p>
        </p:txBody>
      </p:sp>
      <p:sp>
        <p:nvSpPr>
          <p:cNvPr id="171" name="Google Shape;171;p29"/>
          <p:cNvSpPr txBox="1"/>
          <p:nvPr/>
        </p:nvSpPr>
        <p:spPr>
          <a:xfrm>
            <a:off x="644367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Connections and Integrations</a:t>
            </a:r>
            <a:endParaRPr b="1" i="0" sz="1400" u="none" cap="none" strike="noStrike">
              <a:solidFill>
                <a:srgbClr val="FD3A69"/>
              </a:solidFill>
              <a:latin typeface="Poppins"/>
              <a:ea typeface="Poppins"/>
              <a:cs typeface="Poppins"/>
              <a:sym typeface="Poppins"/>
            </a:endParaRPr>
          </a:p>
        </p:txBody>
      </p:sp>
      <p:sp>
        <p:nvSpPr>
          <p:cNvPr id="172" name="Google Shape;172;p29"/>
          <p:cNvSpPr/>
          <p:nvPr/>
        </p:nvSpPr>
        <p:spPr>
          <a:xfrm>
            <a:off x="8934825" y="3687425"/>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73" name="Google Shape;173;p29"/>
          <p:cNvSpPr/>
          <p:nvPr/>
        </p:nvSpPr>
        <p:spPr>
          <a:xfrm>
            <a:off x="9147122" y="4948377"/>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Settlement summaries, transaction monitoring, real time fraud, prepayment profiling and MATCH checks come included in the platform</a:t>
            </a:r>
            <a:endParaRPr sz="1000">
              <a:solidFill>
                <a:schemeClr val="lt1"/>
              </a:solidFill>
              <a:latin typeface="Open Sans"/>
              <a:ea typeface="Open Sans"/>
              <a:cs typeface="Open Sans"/>
              <a:sym typeface="Open Sans"/>
            </a:endParaRPr>
          </a:p>
        </p:txBody>
      </p:sp>
      <p:sp>
        <p:nvSpPr>
          <p:cNvPr id="174" name="Google Shape;174;p29"/>
          <p:cNvSpPr txBox="1"/>
          <p:nvPr/>
        </p:nvSpPr>
        <p:spPr>
          <a:xfrm>
            <a:off x="9147126" y="4367757"/>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Reduce Business Risks</a:t>
            </a:r>
            <a:endParaRPr b="1" i="0" sz="1400" u="none" cap="none" strike="noStrike">
              <a:solidFill>
                <a:srgbClr val="FD3A69"/>
              </a:solidFill>
              <a:latin typeface="Poppins"/>
              <a:ea typeface="Poppins"/>
              <a:cs typeface="Poppins"/>
              <a:sym typeface="Poppins"/>
            </a:endParaRPr>
          </a:p>
        </p:txBody>
      </p:sp>
      <p:sp>
        <p:nvSpPr>
          <p:cNvPr id="175" name="Google Shape;175;p29"/>
          <p:cNvSpPr/>
          <p:nvPr/>
        </p:nvSpPr>
        <p:spPr>
          <a:xfrm>
            <a:off x="6231375" y="765317"/>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76" name="Google Shape;176;p29"/>
          <p:cNvSpPr/>
          <p:nvPr/>
        </p:nvSpPr>
        <p:spPr>
          <a:xfrm>
            <a:off x="6443672" y="2026269"/>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Reduce friction when onboarding merchants by using the event driven notification system to automate communications</a:t>
            </a:r>
            <a:endParaRPr sz="1000">
              <a:solidFill>
                <a:schemeClr val="lt1"/>
              </a:solidFill>
              <a:latin typeface="Open Sans"/>
              <a:ea typeface="Open Sans"/>
              <a:cs typeface="Open Sans"/>
              <a:sym typeface="Open Sans"/>
            </a:endParaRPr>
          </a:p>
        </p:txBody>
      </p:sp>
      <p:sp>
        <p:nvSpPr>
          <p:cNvPr id="177" name="Google Shape;177;p29"/>
          <p:cNvSpPr txBox="1"/>
          <p:nvPr/>
        </p:nvSpPr>
        <p:spPr>
          <a:xfrm>
            <a:off x="6443676" y="1445649"/>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Merchant Communications</a:t>
            </a:r>
            <a:endParaRPr b="1">
              <a:solidFill>
                <a:srgbClr val="FD3A69"/>
              </a:solidFill>
              <a:latin typeface="Poppins"/>
              <a:ea typeface="Poppins"/>
              <a:cs typeface="Poppins"/>
              <a:sym typeface="Poppins"/>
            </a:endParaRPr>
          </a:p>
        </p:txBody>
      </p:sp>
      <p:sp>
        <p:nvSpPr>
          <p:cNvPr id="178" name="Google Shape;178;p29"/>
          <p:cNvSpPr/>
          <p:nvPr/>
        </p:nvSpPr>
        <p:spPr>
          <a:xfrm>
            <a:off x="8934825" y="765317"/>
            <a:ext cx="2405100" cy="2599200"/>
          </a:xfrm>
          <a:prstGeom prst="roundRect">
            <a:avLst>
              <a:gd fmla="val 6106" name="adj"/>
            </a:avLst>
          </a:prstGeom>
          <a:solidFill>
            <a:srgbClr val="05006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9D0191"/>
              </a:solidFill>
              <a:latin typeface="Calibri"/>
              <a:ea typeface="Calibri"/>
              <a:cs typeface="Calibri"/>
              <a:sym typeface="Calibri"/>
            </a:endParaRPr>
          </a:p>
        </p:txBody>
      </p:sp>
      <p:sp>
        <p:nvSpPr>
          <p:cNvPr id="179" name="Google Shape;179;p29"/>
          <p:cNvSpPr/>
          <p:nvPr/>
        </p:nvSpPr>
        <p:spPr>
          <a:xfrm>
            <a:off x="9147122" y="2026269"/>
            <a:ext cx="19116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chemeClr val="lt1"/>
                </a:solidFill>
                <a:latin typeface="Open Sans"/>
                <a:ea typeface="Open Sans"/>
                <a:cs typeface="Open Sans"/>
                <a:sym typeface="Open Sans"/>
              </a:rPr>
              <a:t>View transaction history and behaviour including data on chargebacks, refunds and disputes and profitability of a merchant</a:t>
            </a:r>
            <a:endParaRPr sz="1000">
              <a:solidFill>
                <a:schemeClr val="lt1"/>
              </a:solidFill>
              <a:latin typeface="Open Sans"/>
              <a:ea typeface="Open Sans"/>
              <a:cs typeface="Open Sans"/>
              <a:sym typeface="Open Sans"/>
            </a:endParaRPr>
          </a:p>
        </p:txBody>
      </p:sp>
      <p:sp>
        <p:nvSpPr>
          <p:cNvPr id="180" name="Google Shape;180;p29"/>
          <p:cNvSpPr txBox="1"/>
          <p:nvPr/>
        </p:nvSpPr>
        <p:spPr>
          <a:xfrm>
            <a:off x="9147126" y="1445649"/>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Complete Data Visibility</a:t>
            </a:r>
            <a:endParaRPr b="1" i="0" sz="1400" u="none" cap="none" strike="noStrike">
              <a:solidFill>
                <a:srgbClr val="FD3A69"/>
              </a:solidFill>
              <a:latin typeface="Poppins"/>
              <a:ea typeface="Poppins"/>
              <a:cs typeface="Poppins"/>
              <a:sym typeface="Poppins"/>
            </a:endParaRPr>
          </a:p>
        </p:txBody>
      </p:sp>
      <p:pic>
        <p:nvPicPr>
          <p:cNvPr id="181" name="Google Shape;181;p29"/>
          <p:cNvPicPr preferRelativeResize="0"/>
          <p:nvPr/>
        </p:nvPicPr>
        <p:blipFill>
          <a:blip r:embed="rId4">
            <a:alphaModFix/>
          </a:blip>
          <a:stretch>
            <a:fillRect/>
          </a:stretch>
        </p:blipFill>
        <p:spPr>
          <a:xfrm>
            <a:off x="744984" y="706950"/>
            <a:ext cx="2046841" cy="509250"/>
          </a:xfrm>
          <a:prstGeom prst="rect">
            <a:avLst/>
          </a:prstGeom>
          <a:noFill/>
          <a:ln>
            <a:noFill/>
          </a:ln>
        </p:spPr>
      </p:pic>
      <p:sp>
        <p:nvSpPr>
          <p:cNvPr id="182" name="Google Shape;182;p29"/>
          <p:cNvSpPr txBox="1"/>
          <p:nvPr/>
        </p:nvSpPr>
        <p:spPr>
          <a:xfrm>
            <a:off x="680572" y="1966400"/>
            <a:ext cx="53427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Merchant Management System</a:t>
            </a:r>
            <a:endParaRPr b="1" i="0" sz="1800" u="none" cap="none" strike="noStrike">
              <a:solidFill>
                <a:srgbClr val="FD3A69"/>
              </a:solidFill>
              <a:latin typeface="Poppins"/>
              <a:ea typeface="Poppins"/>
              <a:cs typeface="Poppins"/>
              <a:sym typeface="Poppins"/>
            </a:endParaRPr>
          </a:p>
        </p:txBody>
      </p:sp>
      <p:sp>
        <p:nvSpPr>
          <p:cNvPr id="183" name="Google Shape;183;p29"/>
          <p:cNvSpPr/>
          <p:nvPr/>
        </p:nvSpPr>
        <p:spPr>
          <a:xfrm>
            <a:off x="678154" y="2335739"/>
            <a:ext cx="4812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rgbClr val="050068"/>
                </a:solidFill>
                <a:latin typeface="Poppins"/>
                <a:ea typeface="Poppins"/>
                <a:cs typeface="Poppins"/>
                <a:sym typeface="Poppins"/>
              </a:rPr>
              <a:t>MMS Overview</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050068"/>
              </a:solidFill>
              <a:latin typeface="Poppins"/>
              <a:ea typeface="Poppins"/>
              <a:cs typeface="Poppins"/>
              <a:sym typeface="Poppins"/>
            </a:endParaRPr>
          </a:p>
        </p:txBody>
      </p:sp>
      <p:pic>
        <p:nvPicPr>
          <p:cNvPr id="184" name="Google Shape;184;p29"/>
          <p:cNvPicPr preferRelativeResize="0"/>
          <p:nvPr/>
        </p:nvPicPr>
        <p:blipFill>
          <a:blip r:embed="rId5">
            <a:alphaModFix/>
          </a:blip>
          <a:stretch>
            <a:fillRect/>
          </a:stretch>
        </p:blipFill>
        <p:spPr>
          <a:xfrm>
            <a:off x="6518875" y="998600"/>
            <a:ext cx="369300" cy="369300"/>
          </a:xfrm>
          <a:prstGeom prst="rect">
            <a:avLst/>
          </a:prstGeom>
          <a:noFill/>
          <a:ln>
            <a:noFill/>
          </a:ln>
        </p:spPr>
      </p:pic>
      <p:pic>
        <p:nvPicPr>
          <p:cNvPr id="185" name="Google Shape;185;p29"/>
          <p:cNvPicPr preferRelativeResize="0"/>
          <p:nvPr/>
        </p:nvPicPr>
        <p:blipFill>
          <a:blip r:embed="rId6">
            <a:alphaModFix/>
          </a:blip>
          <a:stretch>
            <a:fillRect/>
          </a:stretch>
        </p:blipFill>
        <p:spPr>
          <a:xfrm>
            <a:off x="9229245" y="998600"/>
            <a:ext cx="369300" cy="369313"/>
          </a:xfrm>
          <a:prstGeom prst="rect">
            <a:avLst/>
          </a:prstGeom>
          <a:noFill/>
          <a:ln>
            <a:noFill/>
          </a:ln>
        </p:spPr>
      </p:pic>
      <p:pic>
        <p:nvPicPr>
          <p:cNvPr id="186" name="Google Shape;186;p29"/>
          <p:cNvPicPr preferRelativeResize="0"/>
          <p:nvPr/>
        </p:nvPicPr>
        <p:blipFill>
          <a:blip r:embed="rId7">
            <a:alphaModFix/>
          </a:blip>
          <a:stretch>
            <a:fillRect/>
          </a:stretch>
        </p:blipFill>
        <p:spPr>
          <a:xfrm>
            <a:off x="1155575" y="3904200"/>
            <a:ext cx="369300" cy="369300"/>
          </a:xfrm>
          <a:prstGeom prst="rect">
            <a:avLst/>
          </a:prstGeom>
          <a:noFill/>
          <a:ln>
            <a:noFill/>
          </a:ln>
        </p:spPr>
      </p:pic>
      <p:pic>
        <p:nvPicPr>
          <p:cNvPr id="187" name="Google Shape;187;p29"/>
          <p:cNvPicPr preferRelativeResize="0"/>
          <p:nvPr/>
        </p:nvPicPr>
        <p:blipFill>
          <a:blip r:embed="rId8">
            <a:alphaModFix/>
          </a:blip>
          <a:stretch>
            <a:fillRect/>
          </a:stretch>
        </p:blipFill>
        <p:spPr>
          <a:xfrm>
            <a:off x="3865263" y="3904200"/>
            <a:ext cx="369300" cy="369300"/>
          </a:xfrm>
          <a:prstGeom prst="rect">
            <a:avLst/>
          </a:prstGeom>
          <a:noFill/>
          <a:ln>
            <a:noFill/>
          </a:ln>
        </p:spPr>
      </p:pic>
      <p:pic>
        <p:nvPicPr>
          <p:cNvPr id="188" name="Google Shape;188;p29"/>
          <p:cNvPicPr preferRelativeResize="0"/>
          <p:nvPr/>
        </p:nvPicPr>
        <p:blipFill>
          <a:blip r:embed="rId9">
            <a:alphaModFix/>
          </a:blip>
          <a:stretch>
            <a:fillRect/>
          </a:stretch>
        </p:blipFill>
        <p:spPr>
          <a:xfrm>
            <a:off x="6574975" y="3904200"/>
            <a:ext cx="397574" cy="397574"/>
          </a:xfrm>
          <a:prstGeom prst="rect">
            <a:avLst/>
          </a:prstGeom>
          <a:noFill/>
          <a:ln>
            <a:noFill/>
          </a:ln>
        </p:spPr>
      </p:pic>
      <p:pic>
        <p:nvPicPr>
          <p:cNvPr id="189" name="Google Shape;189;p29"/>
          <p:cNvPicPr preferRelativeResize="0"/>
          <p:nvPr/>
        </p:nvPicPr>
        <p:blipFill>
          <a:blip r:embed="rId10">
            <a:alphaModFix/>
          </a:blip>
          <a:stretch>
            <a:fillRect/>
          </a:stretch>
        </p:blipFill>
        <p:spPr>
          <a:xfrm>
            <a:off x="9215112" y="3881463"/>
            <a:ext cx="397574" cy="397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ph idx="2" type="pic"/>
          </p:nvPr>
        </p:nvPicPr>
        <p:blipFill rotWithShape="1">
          <a:blip r:embed="rId3">
            <a:alphaModFix/>
          </a:blip>
          <a:srcRect b="0" l="16738" r="16732" t="0"/>
          <a:stretch/>
        </p:blipFill>
        <p:spPr>
          <a:xfrm flipH="1">
            <a:off x="6108600" y="0"/>
            <a:ext cx="6083400" cy="6858000"/>
          </a:xfrm>
          <a:prstGeom prst="flowChartDelay">
            <a:avLst/>
          </a:prstGeom>
          <a:solidFill>
            <a:srgbClr val="F2F2F2"/>
          </a:solidFill>
          <a:ln>
            <a:noFill/>
          </a:ln>
        </p:spPr>
      </p:pic>
      <p:sp>
        <p:nvSpPr>
          <p:cNvPr id="195" name="Google Shape;195;p30"/>
          <p:cNvSpPr txBox="1"/>
          <p:nvPr/>
        </p:nvSpPr>
        <p:spPr>
          <a:xfrm>
            <a:off x="680577" y="1536850"/>
            <a:ext cx="2266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Professional</a:t>
            </a:r>
            <a:endParaRPr b="1" i="0" sz="1800" u="none" cap="none" strike="noStrike">
              <a:solidFill>
                <a:srgbClr val="FD3A69"/>
              </a:solidFill>
              <a:latin typeface="Poppins"/>
              <a:ea typeface="Poppins"/>
              <a:cs typeface="Poppins"/>
              <a:sym typeface="Poppins"/>
            </a:endParaRPr>
          </a:p>
        </p:txBody>
      </p:sp>
      <p:sp>
        <p:nvSpPr>
          <p:cNvPr id="196" name="Google Shape;196;p30"/>
          <p:cNvSpPr/>
          <p:nvPr/>
        </p:nvSpPr>
        <p:spPr>
          <a:xfrm>
            <a:off x="678154" y="1906189"/>
            <a:ext cx="4812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rgbClr val="050068"/>
                </a:solidFill>
                <a:latin typeface="Poppins"/>
                <a:ea typeface="Poppins"/>
                <a:cs typeface="Poppins"/>
                <a:sym typeface="Poppins"/>
              </a:rPr>
              <a:t>Fee Management</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050068"/>
              </a:solidFill>
              <a:latin typeface="Poppins"/>
              <a:ea typeface="Poppins"/>
              <a:cs typeface="Poppins"/>
              <a:sym typeface="Poppins"/>
            </a:endParaRPr>
          </a:p>
        </p:txBody>
      </p:sp>
      <p:sp>
        <p:nvSpPr>
          <p:cNvPr id="197" name="Google Shape;197;p30"/>
          <p:cNvSpPr/>
          <p:nvPr/>
        </p:nvSpPr>
        <p:spPr>
          <a:xfrm>
            <a:off x="744975" y="3223500"/>
            <a:ext cx="4097700" cy="1747200"/>
          </a:xfrm>
          <a:prstGeom prst="rect">
            <a:avLst/>
          </a:prstGeom>
          <a:noFill/>
          <a:ln>
            <a:noFill/>
          </a:ln>
        </p:spPr>
        <p:txBody>
          <a:bodyPr anchorCtr="0" anchor="t" bIns="45700" lIns="91425" spcFirstLastPara="1" rIns="91425" wrap="square" tIns="45700">
            <a:noAutofit/>
          </a:bodyPr>
          <a:lstStyle/>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Easily configure custom fee schedules for each merchant</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Offer blended rates pricing based on the card scheme type, funding source and origin</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Calculated transaction fees shown for each payment attempt and the decisions made</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Ability to surcharge all transaction fees onto the card holder</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Ability to apply temporary fee structures to assist in promotions or special offers</a:t>
            </a:r>
            <a:endParaRPr sz="1000">
              <a:solidFill>
                <a:srgbClr val="050068"/>
              </a:solidFill>
              <a:latin typeface="Open Sans"/>
              <a:ea typeface="Open Sans"/>
              <a:cs typeface="Open Sans"/>
              <a:sym typeface="Open Sans"/>
            </a:endParaRPr>
          </a:p>
        </p:txBody>
      </p:sp>
      <p:sp>
        <p:nvSpPr>
          <p:cNvPr id="198" name="Google Shape;198;p30"/>
          <p:cNvSpPr txBox="1"/>
          <p:nvPr/>
        </p:nvSpPr>
        <p:spPr>
          <a:xfrm>
            <a:off x="678150" y="2656900"/>
            <a:ext cx="426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Manage merchant fees for cards, BPAY and direct entry transactions</a:t>
            </a:r>
            <a:endParaRPr b="1" i="0" sz="1400" u="none" cap="none" strike="noStrike">
              <a:solidFill>
                <a:srgbClr val="FD3A69"/>
              </a:solidFill>
              <a:latin typeface="Poppins"/>
              <a:ea typeface="Poppins"/>
              <a:cs typeface="Poppins"/>
              <a:sym typeface="Poppins"/>
            </a:endParaRPr>
          </a:p>
        </p:txBody>
      </p:sp>
      <p:sp>
        <p:nvSpPr>
          <p:cNvPr id="199" name="Google Shape;199;p30"/>
          <p:cNvSpPr/>
          <p:nvPr/>
        </p:nvSpPr>
        <p:spPr>
          <a:xfrm>
            <a:off x="678150" y="4970700"/>
            <a:ext cx="4812600" cy="721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1000">
                <a:solidFill>
                  <a:srgbClr val="050068"/>
                </a:solidFill>
                <a:latin typeface="Open Sans"/>
                <a:ea typeface="Open Sans"/>
                <a:cs typeface="Open Sans"/>
                <a:sym typeface="Open Sans"/>
              </a:rPr>
              <a:t>The platform calculates your total cost of each transaction, including your profit margin after standard costs such as interchange, scheme and merchant service fees.</a:t>
            </a:r>
            <a:endParaRPr sz="1000">
              <a:solidFill>
                <a:srgbClr val="050068"/>
              </a:solidFill>
              <a:latin typeface="Open Sans"/>
              <a:ea typeface="Open Sans"/>
              <a:cs typeface="Open Sans"/>
              <a:sym typeface="Open Sans"/>
            </a:endParaRPr>
          </a:p>
        </p:txBody>
      </p:sp>
      <p:pic>
        <p:nvPicPr>
          <p:cNvPr id="200" name="Google Shape;200;p30"/>
          <p:cNvPicPr preferRelativeResize="0"/>
          <p:nvPr/>
        </p:nvPicPr>
        <p:blipFill>
          <a:blip r:embed="rId4">
            <a:alphaModFix/>
          </a:blip>
          <a:stretch>
            <a:fillRect/>
          </a:stretch>
        </p:blipFill>
        <p:spPr>
          <a:xfrm>
            <a:off x="9602395" y="418700"/>
            <a:ext cx="2047165" cy="509250"/>
          </a:xfrm>
          <a:prstGeom prst="rect">
            <a:avLst/>
          </a:prstGeom>
          <a:noFill/>
          <a:ln>
            <a:noFill/>
          </a:ln>
        </p:spPr>
      </p:pic>
      <p:sp>
        <p:nvSpPr>
          <p:cNvPr id="201" name="Google Shape;201;p30"/>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pic>
        <p:nvPicPr>
          <p:cNvPr id="202" name="Google Shape;202;p30"/>
          <p:cNvPicPr preferRelativeResize="0"/>
          <p:nvPr/>
        </p:nvPicPr>
        <p:blipFill>
          <a:blip r:embed="rId5">
            <a:alphaModFix/>
          </a:blip>
          <a:stretch>
            <a:fillRect/>
          </a:stretch>
        </p:blipFill>
        <p:spPr>
          <a:xfrm>
            <a:off x="7152825" y="1366729"/>
            <a:ext cx="4401050" cy="4401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1"/>
          <p:cNvPicPr preferRelativeResize="0"/>
          <p:nvPr>
            <p:ph idx="2" type="pic"/>
          </p:nvPr>
        </p:nvPicPr>
        <p:blipFill rotWithShape="1">
          <a:blip r:embed="rId3">
            <a:alphaModFix/>
          </a:blip>
          <a:srcRect b="0" l="14996" r="14989" t="0"/>
          <a:stretch/>
        </p:blipFill>
        <p:spPr>
          <a:xfrm>
            <a:off x="8351838" y="0"/>
            <a:ext cx="3840164" cy="6857999"/>
          </a:xfrm>
          <a:prstGeom prst="rect">
            <a:avLst/>
          </a:prstGeom>
          <a:solidFill>
            <a:srgbClr val="F2F2F2"/>
          </a:solidFill>
          <a:ln>
            <a:noFill/>
          </a:ln>
        </p:spPr>
      </p:pic>
      <p:sp>
        <p:nvSpPr>
          <p:cNvPr id="208" name="Google Shape;208;p31"/>
          <p:cNvSpPr/>
          <p:nvPr/>
        </p:nvSpPr>
        <p:spPr>
          <a:xfrm>
            <a:off x="678150" y="2249975"/>
            <a:ext cx="5235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rgbClr val="050068"/>
                </a:solidFill>
                <a:latin typeface="Poppins"/>
                <a:ea typeface="Poppins"/>
                <a:cs typeface="Poppins"/>
                <a:sym typeface="Poppins"/>
              </a:rPr>
              <a:t>Risk Mitigation and Fraud Detection</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1" sz="3600">
              <a:solidFill>
                <a:srgbClr val="050068"/>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sz="3600">
              <a:solidFill>
                <a:srgbClr val="050068"/>
              </a:solidFill>
              <a:latin typeface="Poppins"/>
              <a:ea typeface="Poppins"/>
              <a:cs typeface="Poppins"/>
              <a:sym typeface="Poppins"/>
            </a:endParaRPr>
          </a:p>
        </p:txBody>
      </p:sp>
      <p:sp>
        <p:nvSpPr>
          <p:cNvPr id="209" name="Google Shape;209;p31"/>
          <p:cNvSpPr txBox="1"/>
          <p:nvPr/>
        </p:nvSpPr>
        <p:spPr>
          <a:xfrm>
            <a:off x="678147" y="1880675"/>
            <a:ext cx="5762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Our Merchant Management System</a:t>
            </a:r>
            <a:endParaRPr b="1" i="0" sz="1800" u="none" cap="none" strike="noStrike">
              <a:solidFill>
                <a:srgbClr val="FD3A69"/>
              </a:solidFill>
              <a:latin typeface="Poppins"/>
              <a:ea typeface="Poppins"/>
              <a:cs typeface="Poppins"/>
              <a:sym typeface="Poppins"/>
            </a:endParaRPr>
          </a:p>
        </p:txBody>
      </p:sp>
      <p:sp>
        <p:nvSpPr>
          <p:cNvPr id="210" name="Google Shape;210;p31"/>
          <p:cNvSpPr/>
          <p:nvPr/>
        </p:nvSpPr>
        <p:spPr>
          <a:xfrm>
            <a:off x="678150" y="4948375"/>
            <a:ext cx="20472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Gain protection from:</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Money laundering through your platform</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Financial loss</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Chargebacks and disputes</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Prepayment risk</a:t>
            </a:r>
            <a:endParaRPr sz="1000">
              <a:solidFill>
                <a:srgbClr val="050068"/>
              </a:solidFill>
              <a:latin typeface="Open Sans"/>
              <a:ea typeface="Open Sans"/>
              <a:cs typeface="Open Sans"/>
              <a:sym typeface="Open Sans"/>
            </a:endParaRPr>
          </a:p>
          <a:p>
            <a:pPr indent="-292100" lvl="0" marL="457200" marR="0" rtl="0" algn="l">
              <a:lnSpc>
                <a:spcPct val="115000"/>
              </a:lnSpc>
              <a:spcBef>
                <a:spcPts val="0"/>
              </a:spcBef>
              <a:spcAft>
                <a:spcPts val="0"/>
              </a:spcAft>
              <a:buClr>
                <a:srgbClr val="050068"/>
              </a:buClr>
              <a:buSzPts val="1000"/>
              <a:buFont typeface="Open Sans"/>
              <a:buChar char="●"/>
            </a:pPr>
            <a:r>
              <a:rPr lang="en-US" sz="1000">
                <a:solidFill>
                  <a:srgbClr val="050068"/>
                </a:solidFill>
                <a:latin typeface="Open Sans"/>
                <a:ea typeface="Open Sans"/>
                <a:cs typeface="Open Sans"/>
                <a:sym typeface="Open Sans"/>
              </a:rPr>
              <a:t>Settlement risk</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p:txBody>
      </p:sp>
      <p:sp>
        <p:nvSpPr>
          <p:cNvPr id="211" name="Google Shape;211;p31"/>
          <p:cNvSpPr txBox="1"/>
          <p:nvPr/>
        </p:nvSpPr>
        <p:spPr>
          <a:xfrm>
            <a:off x="67815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Advanced Protection</a:t>
            </a:r>
            <a:endParaRPr b="1">
              <a:solidFill>
                <a:srgbClr val="FD3A6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1">
              <a:solidFill>
                <a:srgbClr val="FD3A69"/>
              </a:solidFill>
              <a:latin typeface="Poppins"/>
              <a:ea typeface="Poppins"/>
              <a:cs typeface="Poppins"/>
              <a:sym typeface="Poppins"/>
            </a:endParaRPr>
          </a:p>
        </p:txBody>
      </p:sp>
      <p:sp>
        <p:nvSpPr>
          <p:cNvPr id="212" name="Google Shape;212;p31"/>
          <p:cNvSpPr/>
          <p:nvPr/>
        </p:nvSpPr>
        <p:spPr>
          <a:xfrm>
            <a:off x="3033725" y="4948375"/>
            <a:ext cx="21627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Pinch partners with FrankieOne, a fintech company based in Australia who aggregate KYC / AML and credit checks. It is a market leading platform that provides biometric identity tests for individuals and regulatory tests for businesses</a:t>
            </a:r>
            <a:endParaRPr sz="1000">
              <a:solidFill>
                <a:srgbClr val="050068"/>
              </a:solidFill>
              <a:latin typeface="Open Sans"/>
              <a:ea typeface="Open Sans"/>
              <a:cs typeface="Open Sans"/>
              <a:sym typeface="Open Sans"/>
            </a:endParaRPr>
          </a:p>
        </p:txBody>
      </p:sp>
      <p:sp>
        <p:nvSpPr>
          <p:cNvPr id="213" name="Google Shape;213;p31"/>
          <p:cNvSpPr txBox="1"/>
          <p:nvPr/>
        </p:nvSpPr>
        <p:spPr>
          <a:xfrm>
            <a:off x="3033725"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Strategic</a:t>
            </a:r>
            <a:endParaRPr b="1">
              <a:solidFill>
                <a:srgbClr val="FD3A6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Partnerships</a:t>
            </a:r>
            <a:endParaRPr b="1">
              <a:solidFill>
                <a:srgbClr val="FD3A69"/>
              </a:solidFill>
              <a:latin typeface="Poppins"/>
              <a:ea typeface="Poppins"/>
              <a:cs typeface="Poppins"/>
              <a:sym typeface="Poppins"/>
            </a:endParaRPr>
          </a:p>
        </p:txBody>
      </p:sp>
      <p:sp>
        <p:nvSpPr>
          <p:cNvPr id="214" name="Google Shape;214;p31"/>
          <p:cNvSpPr/>
          <p:nvPr/>
        </p:nvSpPr>
        <p:spPr>
          <a:xfrm>
            <a:off x="5389300" y="4948375"/>
            <a:ext cx="20472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Each transaction is protected in real time via Kount, an Equifax Company.  Rulesets can be created and customised to suit your risk appetite. Also compatible with Visa Decision Manager.</a:t>
            </a:r>
            <a:endParaRPr sz="1000">
              <a:solidFill>
                <a:srgbClr val="050068"/>
              </a:solidFill>
              <a:latin typeface="Open Sans"/>
              <a:ea typeface="Open Sans"/>
              <a:cs typeface="Open Sans"/>
              <a:sym typeface="Open Sans"/>
            </a:endParaRPr>
          </a:p>
        </p:txBody>
      </p:sp>
      <p:sp>
        <p:nvSpPr>
          <p:cNvPr id="215" name="Google Shape;215;p31"/>
          <p:cNvSpPr txBox="1"/>
          <p:nvPr/>
        </p:nvSpPr>
        <p:spPr>
          <a:xfrm>
            <a:off x="538930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End-to-end risk Management</a:t>
            </a:r>
            <a:endParaRPr b="1" i="0" sz="1400" u="none" cap="none" strike="noStrike">
              <a:solidFill>
                <a:srgbClr val="FD3A69"/>
              </a:solidFill>
              <a:latin typeface="Poppins"/>
              <a:ea typeface="Poppins"/>
              <a:cs typeface="Poppins"/>
              <a:sym typeface="Poppins"/>
            </a:endParaRPr>
          </a:p>
        </p:txBody>
      </p:sp>
      <p:pic>
        <p:nvPicPr>
          <p:cNvPr id="216" name="Google Shape;216;p31"/>
          <p:cNvPicPr preferRelativeResize="0"/>
          <p:nvPr/>
        </p:nvPicPr>
        <p:blipFill>
          <a:blip r:embed="rId4">
            <a:alphaModFix/>
          </a:blip>
          <a:stretch>
            <a:fillRect/>
          </a:stretch>
        </p:blipFill>
        <p:spPr>
          <a:xfrm>
            <a:off x="9602395" y="418700"/>
            <a:ext cx="2047165" cy="509250"/>
          </a:xfrm>
          <a:prstGeom prst="rect">
            <a:avLst/>
          </a:prstGeom>
          <a:noFill/>
          <a:ln>
            <a:noFill/>
          </a:ln>
        </p:spPr>
      </p:pic>
      <p:sp>
        <p:nvSpPr>
          <p:cNvPr id="217" name="Google Shape;217;p31"/>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pic>
        <p:nvPicPr>
          <p:cNvPr id="218" name="Google Shape;218;p31"/>
          <p:cNvPicPr preferRelativeResize="0"/>
          <p:nvPr/>
        </p:nvPicPr>
        <p:blipFill>
          <a:blip r:embed="rId5">
            <a:alphaModFix/>
          </a:blip>
          <a:stretch>
            <a:fillRect/>
          </a:stretch>
        </p:blipFill>
        <p:spPr>
          <a:xfrm>
            <a:off x="746825" y="3755463"/>
            <a:ext cx="509250" cy="509250"/>
          </a:xfrm>
          <a:prstGeom prst="rect">
            <a:avLst/>
          </a:prstGeom>
          <a:noFill/>
          <a:ln>
            <a:noFill/>
          </a:ln>
        </p:spPr>
      </p:pic>
      <p:pic>
        <p:nvPicPr>
          <p:cNvPr id="219" name="Google Shape;219;p31"/>
          <p:cNvPicPr preferRelativeResize="0"/>
          <p:nvPr/>
        </p:nvPicPr>
        <p:blipFill>
          <a:blip r:embed="rId6">
            <a:alphaModFix/>
          </a:blip>
          <a:stretch>
            <a:fillRect/>
          </a:stretch>
        </p:blipFill>
        <p:spPr>
          <a:xfrm>
            <a:off x="3125975" y="3771996"/>
            <a:ext cx="509250" cy="509233"/>
          </a:xfrm>
          <a:prstGeom prst="rect">
            <a:avLst/>
          </a:prstGeom>
          <a:noFill/>
          <a:ln>
            <a:noFill/>
          </a:ln>
        </p:spPr>
      </p:pic>
      <p:pic>
        <p:nvPicPr>
          <p:cNvPr id="220" name="Google Shape;220;p31"/>
          <p:cNvPicPr preferRelativeResize="0"/>
          <p:nvPr/>
        </p:nvPicPr>
        <p:blipFill>
          <a:blip r:embed="rId7">
            <a:alphaModFix/>
          </a:blip>
          <a:stretch>
            <a:fillRect/>
          </a:stretch>
        </p:blipFill>
        <p:spPr>
          <a:xfrm>
            <a:off x="5428925" y="3701298"/>
            <a:ext cx="563375" cy="56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32"/>
          <p:cNvPicPr preferRelativeResize="0"/>
          <p:nvPr>
            <p:ph idx="2" type="pic"/>
          </p:nvPr>
        </p:nvPicPr>
        <p:blipFill rotWithShape="1">
          <a:blip r:embed="rId3">
            <a:alphaModFix/>
          </a:blip>
          <a:srcRect b="0" l="31339" r="31339" t="0"/>
          <a:stretch/>
        </p:blipFill>
        <p:spPr>
          <a:xfrm>
            <a:off x="8351838" y="0"/>
            <a:ext cx="3840164" cy="6858002"/>
          </a:xfrm>
          <a:prstGeom prst="rect">
            <a:avLst/>
          </a:prstGeom>
          <a:solidFill>
            <a:srgbClr val="F2F2F2"/>
          </a:solidFill>
          <a:ln>
            <a:noFill/>
          </a:ln>
        </p:spPr>
      </p:pic>
      <p:sp>
        <p:nvSpPr>
          <p:cNvPr id="226" name="Google Shape;226;p32"/>
          <p:cNvSpPr/>
          <p:nvPr/>
        </p:nvSpPr>
        <p:spPr>
          <a:xfrm>
            <a:off x="678150" y="2249975"/>
            <a:ext cx="5235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3600">
                <a:solidFill>
                  <a:srgbClr val="050068"/>
                </a:solidFill>
                <a:latin typeface="Poppins"/>
                <a:ea typeface="Poppins"/>
                <a:cs typeface="Poppins"/>
                <a:sym typeface="Poppins"/>
              </a:rPr>
              <a:t>Ongoing support and managed service</a:t>
            </a:r>
            <a:endParaRPr b="1" sz="3600">
              <a:solidFill>
                <a:srgbClr val="050068"/>
              </a:solidFill>
              <a:latin typeface="Poppins"/>
              <a:ea typeface="Poppins"/>
              <a:cs typeface="Poppins"/>
              <a:sym typeface="Poppins"/>
            </a:endParaRPr>
          </a:p>
        </p:txBody>
      </p:sp>
      <p:sp>
        <p:nvSpPr>
          <p:cNvPr id="227" name="Google Shape;227;p32"/>
          <p:cNvSpPr txBox="1"/>
          <p:nvPr/>
        </p:nvSpPr>
        <p:spPr>
          <a:xfrm>
            <a:off x="678147" y="1880675"/>
            <a:ext cx="5762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rgbClr val="FD3A69"/>
                </a:solidFill>
                <a:latin typeface="Poppins"/>
                <a:ea typeface="Poppins"/>
                <a:cs typeface="Poppins"/>
                <a:sym typeface="Poppins"/>
              </a:rPr>
              <a:t>The Pinch Solution</a:t>
            </a:r>
            <a:endParaRPr b="1" i="0" sz="1800" u="none" cap="none" strike="noStrike">
              <a:solidFill>
                <a:srgbClr val="FD3A69"/>
              </a:solidFill>
              <a:latin typeface="Poppins"/>
              <a:ea typeface="Poppins"/>
              <a:cs typeface="Poppins"/>
              <a:sym typeface="Poppins"/>
            </a:endParaRPr>
          </a:p>
        </p:txBody>
      </p:sp>
      <p:sp>
        <p:nvSpPr>
          <p:cNvPr id="228" name="Google Shape;228;p32"/>
          <p:cNvSpPr/>
          <p:nvPr/>
        </p:nvSpPr>
        <p:spPr>
          <a:xfrm>
            <a:off x="678150" y="4948375"/>
            <a:ext cx="20472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An account manager will be assigned to you with direct phone and email access. Backed by technical support from the team to assist with ongoing help, troubleshooting and education</a:t>
            </a:r>
            <a:endParaRPr sz="1000">
              <a:solidFill>
                <a:srgbClr val="050068"/>
              </a:solidFill>
              <a:latin typeface="Open Sans"/>
              <a:ea typeface="Open Sans"/>
              <a:cs typeface="Open Sans"/>
              <a:sym typeface="Open Sans"/>
            </a:endParaRPr>
          </a:p>
        </p:txBody>
      </p:sp>
      <p:sp>
        <p:nvSpPr>
          <p:cNvPr id="229" name="Google Shape;229;p32"/>
          <p:cNvSpPr txBox="1"/>
          <p:nvPr/>
        </p:nvSpPr>
        <p:spPr>
          <a:xfrm>
            <a:off x="67815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Primary and Team Based Support</a:t>
            </a:r>
            <a:endParaRPr b="1" i="0" sz="1400" u="none" cap="none" strike="noStrike">
              <a:solidFill>
                <a:srgbClr val="FD3A69"/>
              </a:solidFill>
              <a:latin typeface="Poppins"/>
              <a:ea typeface="Poppins"/>
              <a:cs typeface="Poppins"/>
              <a:sym typeface="Poppins"/>
            </a:endParaRPr>
          </a:p>
        </p:txBody>
      </p:sp>
      <p:sp>
        <p:nvSpPr>
          <p:cNvPr id="230" name="Google Shape;230;p32"/>
          <p:cNvSpPr/>
          <p:nvPr/>
        </p:nvSpPr>
        <p:spPr>
          <a:xfrm>
            <a:off x="3033725" y="4948375"/>
            <a:ext cx="20472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Using our experience of being a payfac, we will provide guides on getting started with concepts such as onboarding, recurring payments and fraud profiles. We will work with your acquirer to ensure best practices are adhered to.</a:t>
            </a:r>
            <a:endParaRPr sz="1000">
              <a:solidFill>
                <a:srgbClr val="050068"/>
              </a:solidFill>
              <a:latin typeface="Open Sans"/>
              <a:ea typeface="Open Sans"/>
              <a:cs typeface="Open Sans"/>
              <a:sym typeface="Open Sans"/>
            </a:endParaRPr>
          </a:p>
        </p:txBody>
      </p:sp>
      <p:sp>
        <p:nvSpPr>
          <p:cNvPr id="231" name="Google Shape;231;p32"/>
          <p:cNvSpPr txBox="1"/>
          <p:nvPr/>
        </p:nvSpPr>
        <p:spPr>
          <a:xfrm>
            <a:off x="3033725"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Education and Guidance</a:t>
            </a:r>
            <a:endParaRPr b="1" i="0" sz="1400" u="none" cap="none" strike="noStrike">
              <a:solidFill>
                <a:srgbClr val="FD3A69"/>
              </a:solidFill>
              <a:latin typeface="Poppins"/>
              <a:ea typeface="Poppins"/>
              <a:cs typeface="Poppins"/>
              <a:sym typeface="Poppins"/>
            </a:endParaRPr>
          </a:p>
        </p:txBody>
      </p:sp>
      <p:sp>
        <p:nvSpPr>
          <p:cNvPr id="232" name="Google Shape;232;p32"/>
          <p:cNvSpPr/>
          <p:nvPr/>
        </p:nvSpPr>
        <p:spPr>
          <a:xfrm>
            <a:off x="5389300" y="4948375"/>
            <a:ext cx="2047200" cy="971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US" sz="1000">
                <a:solidFill>
                  <a:srgbClr val="050068"/>
                </a:solidFill>
                <a:latin typeface="Open Sans"/>
                <a:ea typeface="Open Sans"/>
                <a:cs typeface="Open Sans"/>
                <a:sym typeface="Open Sans"/>
              </a:rPr>
              <a:t>Regular communication with you post live and invitations to suggest new features. As we provide the MMS as a SaaS offering, the product will continuously evolve based on customer feedback</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1100"/>
              <a:buFont typeface="Arial"/>
              <a:buNone/>
            </a:pPr>
            <a:r>
              <a:t/>
            </a:r>
            <a:endParaRPr sz="1000">
              <a:solidFill>
                <a:srgbClr val="050068"/>
              </a:solidFill>
              <a:latin typeface="Open Sans"/>
              <a:ea typeface="Open Sans"/>
              <a:cs typeface="Open Sans"/>
              <a:sym typeface="Open Sans"/>
            </a:endParaRPr>
          </a:p>
        </p:txBody>
      </p:sp>
      <p:sp>
        <p:nvSpPr>
          <p:cNvPr id="233" name="Google Shape;233;p32"/>
          <p:cNvSpPr txBox="1"/>
          <p:nvPr/>
        </p:nvSpPr>
        <p:spPr>
          <a:xfrm>
            <a:off x="5389300" y="4367750"/>
            <a:ext cx="19116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FD3A69"/>
                </a:solidFill>
                <a:latin typeface="Poppins"/>
                <a:ea typeface="Poppins"/>
                <a:cs typeface="Poppins"/>
                <a:sym typeface="Poppins"/>
              </a:rPr>
              <a:t>We’ve Always Got Your Back</a:t>
            </a:r>
            <a:endParaRPr b="1" i="0" sz="1400" u="none" cap="none" strike="noStrike">
              <a:solidFill>
                <a:srgbClr val="FD3A69"/>
              </a:solidFill>
              <a:latin typeface="Poppins"/>
              <a:ea typeface="Poppins"/>
              <a:cs typeface="Poppins"/>
              <a:sym typeface="Poppins"/>
            </a:endParaRPr>
          </a:p>
        </p:txBody>
      </p:sp>
      <p:pic>
        <p:nvPicPr>
          <p:cNvPr id="234" name="Google Shape;234;p32"/>
          <p:cNvPicPr preferRelativeResize="0"/>
          <p:nvPr/>
        </p:nvPicPr>
        <p:blipFill>
          <a:blip r:embed="rId4">
            <a:alphaModFix/>
          </a:blip>
          <a:stretch>
            <a:fillRect/>
          </a:stretch>
        </p:blipFill>
        <p:spPr>
          <a:xfrm>
            <a:off x="9602395" y="418700"/>
            <a:ext cx="2047165" cy="509250"/>
          </a:xfrm>
          <a:prstGeom prst="rect">
            <a:avLst/>
          </a:prstGeom>
          <a:noFill/>
          <a:ln>
            <a:noFill/>
          </a:ln>
        </p:spPr>
      </p:pic>
      <p:sp>
        <p:nvSpPr>
          <p:cNvPr id="235" name="Google Shape;235;p32"/>
          <p:cNvSpPr txBox="1"/>
          <p:nvPr/>
        </p:nvSpPr>
        <p:spPr>
          <a:xfrm>
            <a:off x="678147" y="339073"/>
            <a:ext cx="14010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050068"/>
                </a:solidFill>
                <a:latin typeface="Poppins"/>
                <a:ea typeface="Poppins"/>
                <a:cs typeface="Poppins"/>
                <a:sym typeface="Poppins"/>
              </a:rPr>
              <a:t>Pinch</a:t>
            </a:r>
            <a:r>
              <a:rPr b="1" i="0" lang="en-US" sz="1200" u="none" cap="none" strike="noStrike">
                <a:solidFill>
                  <a:srgbClr val="050068"/>
                </a:solidFill>
                <a:latin typeface="Poppins"/>
                <a:ea typeface="Poppins"/>
                <a:cs typeface="Poppins"/>
                <a:sym typeface="Poppins"/>
              </a:rPr>
              <a:t> </a:t>
            </a:r>
            <a:r>
              <a:rPr lang="en-US" sz="1200">
                <a:solidFill>
                  <a:srgbClr val="050068"/>
                </a:solidFill>
                <a:latin typeface="Poppins"/>
                <a:ea typeface="Poppins"/>
                <a:cs typeface="Poppins"/>
                <a:sym typeface="Poppins"/>
              </a:rPr>
              <a:t>Payfacs</a:t>
            </a:r>
            <a:endParaRPr b="0" i="0" sz="1200" u="none" cap="none" strike="noStrike">
              <a:solidFill>
                <a:srgbClr val="050068"/>
              </a:solidFill>
              <a:latin typeface="Poppins"/>
              <a:ea typeface="Poppins"/>
              <a:cs typeface="Poppins"/>
              <a:sym typeface="Poppins"/>
            </a:endParaRPr>
          </a:p>
        </p:txBody>
      </p:sp>
      <p:pic>
        <p:nvPicPr>
          <p:cNvPr id="236" name="Google Shape;236;p32"/>
          <p:cNvPicPr preferRelativeResize="0"/>
          <p:nvPr/>
        </p:nvPicPr>
        <p:blipFill>
          <a:blip r:embed="rId5">
            <a:alphaModFix/>
          </a:blip>
          <a:stretch>
            <a:fillRect/>
          </a:stretch>
        </p:blipFill>
        <p:spPr>
          <a:xfrm>
            <a:off x="746823" y="3759125"/>
            <a:ext cx="509250" cy="509250"/>
          </a:xfrm>
          <a:prstGeom prst="rect">
            <a:avLst/>
          </a:prstGeom>
          <a:noFill/>
          <a:ln>
            <a:noFill/>
          </a:ln>
        </p:spPr>
      </p:pic>
      <p:pic>
        <p:nvPicPr>
          <p:cNvPr id="237" name="Google Shape;237;p32"/>
          <p:cNvPicPr preferRelativeResize="0"/>
          <p:nvPr/>
        </p:nvPicPr>
        <p:blipFill>
          <a:blip r:embed="rId6">
            <a:alphaModFix/>
          </a:blip>
          <a:stretch>
            <a:fillRect/>
          </a:stretch>
        </p:blipFill>
        <p:spPr>
          <a:xfrm>
            <a:off x="3151450" y="3805075"/>
            <a:ext cx="509250" cy="509250"/>
          </a:xfrm>
          <a:prstGeom prst="rect">
            <a:avLst/>
          </a:prstGeom>
          <a:noFill/>
          <a:ln>
            <a:noFill/>
          </a:ln>
        </p:spPr>
      </p:pic>
      <p:pic>
        <p:nvPicPr>
          <p:cNvPr id="238" name="Google Shape;238;p32"/>
          <p:cNvPicPr preferRelativeResize="0"/>
          <p:nvPr/>
        </p:nvPicPr>
        <p:blipFill>
          <a:blip r:embed="rId7">
            <a:alphaModFix/>
          </a:blip>
          <a:stretch>
            <a:fillRect/>
          </a:stretch>
        </p:blipFill>
        <p:spPr>
          <a:xfrm>
            <a:off x="5470450" y="3825075"/>
            <a:ext cx="443300" cy="44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